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omments/modernComment_117_712AE60C.xml" ContentType="application/vnd.ms-powerpoint.comment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2" r:id="rId3"/>
    <p:sldId id="270" r:id="rId4"/>
    <p:sldId id="282" r:id="rId5"/>
    <p:sldId id="283" r:id="rId6"/>
    <p:sldId id="284" r:id="rId7"/>
    <p:sldId id="285" r:id="rId8"/>
    <p:sldId id="257" r:id="rId9"/>
    <p:sldId id="262" r:id="rId10"/>
    <p:sldId id="278" r:id="rId11"/>
    <p:sldId id="267" r:id="rId12"/>
    <p:sldId id="261" r:id="rId13"/>
    <p:sldId id="265" r:id="rId14"/>
    <p:sldId id="279" r:id="rId15"/>
    <p:sldId id="280" r:id="rId16"/>
    <p:sldId id="271" r:id="rId17"/>
    <p:sldId id="281" r:id="rId18"/>
    <p:sldId id="287" r:id="rId19"/>
    <p:sldId id="263" r:id="rId20"/>
    <p:sldId id="260" r:id="rId21"/>
    <p:sldId id="264" r:id="rId22"/>
    <p:sldId id="266" r:id="rId23"/>
    <p:sldId id="26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36F5FE-AA3C-41F8-F85D-E9C2EC27FC2A}" name="Katie Butcher" initials="KB" userId="S::kab0495@ads.northwestern.edu::e2336737-a206-41c1-8ea9-8d10bbdaab5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9" autoAdjust="0"/>
    <p:restoredTop sz="99694" autoAdjust="0"/>
  </p:normalViewPr>
  <p:slideViewPr>
    <p:cSldViewPr snapToGrid="0" snapToObjects="1">
      <p:cViewPr varScale="1">
        <p:scale>
          <a:sx n="112" d="100"/>
          <a:sy n="112" d="100"/>
        </p:scale>
        <p:origin x="139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Butcher" userId="e2336737-a206-41c1-8ea9-8d10bbdaab51" providerId="ADAL" clId="{E98FA0AD-2CF4-4F6F-9C92-76C808EDB3FF}"/>
    <pc:docChg chg="delSld modSld sldOrd">
      <pc:chgData name="Katie Butcher" userId="e2336737-a206-41c1-8ea9-8d10bbdaab51" providerId="ADAL" clId="{E98FA0AD-2CF4-4F6F-9C92-76C808EDB3FF}" dt="2025-04-30T16:27:48.728" v="13" actId="47"/>
      <pc:docMkLst>
        <pc:docMk/>
      </pc:docMkLst>
      <pc:sldChg chg="ord">
        <pc:chgData name="Katie Butcher" userId="e2336737-a206-41c1-8ea9-8d10bbdaab51" providerId="ADAL" clId="{E98FA0AD-2CF4-4F6F-9C92-76C808EDB3FF}" dt="2025-04-30T16:26:08.526" v="6"/>
        <pc:sldMkLst>
          <pc:docMk/>
          <pc:sldMk cId="1417500544" sldId="260"/>
        </pc:sldMkLst>
      </pc:sldChg>
      <pc:sldChg chg="ord">
        <pc:chgData name="Katie Butcher" userId="e2336737-a206-41c1-8ea9-8d10bbdaab51" providerId="ADAL" clId="{E98FA0AD-2CF4-4F6F-9C92-76C808EDB3FF}" dt="2025-04-30T16:25:54.765" v="4"/>
        <pc:sldMkLst>
          <pc:docMk/>
          <pc:sldMk cId="3553335954" sldId="263"/>
        </pc:sldMkLst>
      </pc:sldChg>
      <pc:sldChg chg="del">
        <pc:chgData name="Katie Butcher" userId="e2336737-a206-41c1-8ea9-8d10bbdaab51" providerId="ADAL" clId="{E98FA0AD-2CF4-4F6F-9C92-76C808EDB3FF}" dt="2025-04-30T16:27:48.728" v="13" actId="47"/>
        <pc:sldMkLst>
          <pc:docMk/>
          <pc:sldMk cId="4035691881" sldId="269"/>
        </pc:sldMkLst>
      </pc:sldChg>
      <pc:sldChg chg="del">
        <pc:chgData name="Katie Butcher" userId="e2336737-a206-41c1-8ea9-8d10bbdaab51" providerId="ADAL" clId="{E98FA0AD-2CF4-4F6F-9C92-76C808EDB3FF}" dt="2025-04-30T16:25:12.275" v="2" actId="2696"/>
        <pc:sldMkLst>
          <pc:docMk/>
          <pc:sldMk cId="3800834954" sldId="274"/>
        </pc:sldMkLst>
      </pc:sldChg>
      <pc:sldChg chg="del">
        <pc:chgData name="Katie Butcher" userId="e2336737-a206-41c1-8ea9-8d10bbdaab51" providerId="ADAL" clId="{E98FA0AD-2CF4-4F6F-9C92-76C808EDB3FF}" dt="2025-04-30T16:24:56.511" v="0" actId="47"/>
        <pc:sldMkLst>
          <pc:docMk/>
          <pc:sldMk cId="2822578499" sldId="276"/>
        </pc:sldMkLst>
      </pc:sldChg>
      <pc:sldChg chg="del">
        <pc:chgData name="Katie Butcher" userId="e2336737-a206-41c1-8ea9-8d10bbdaab51" providerId="ADAL" clId="{E98FA0AD-2CF4-4F6F-9C92-76C808EDB3FF}" dt="2025-04-30T16:26:14.331" v="7" actId="47"/>
        <pc:sldMkLst>
          <pc:docMk/>
          <pc:sldMk cId="3588997792" sldId="277"/>
        </pc:sldMkLst>
      </pc:sldChg>
      <pc:sldChg chg="del">
        <pc:chgData name="Katie Butcher" userId="e2336737-a206-41c1-8ea9-8d10bbdaab51" providerId="ADAL" clId="{E98FA0AD-2CF4-4F6F-9C92-76C808EDB3FF}" dt="2025-04-30T16:25:08.220" v="1" actId="2696"/>
        <pc:sldMkLst>
          <pc:docMk/>
          <pc:sldMk cId="2755910356" sldId="286"/>
        </pc:sldMkLst>
      </pc:sldChg>
      <pc:sldChg chg="ord">
        <pc:chgData name="Katie Butcher" userId="e2336737-a206-41c1-8ea9-8d10bbdaab51" providerId="ADAL" clId="{E98FA0AD-2CF4-4F6F-9C92-76C808EDB3FF}" dt="2025-04-30T16:26:46.370" v="11"/>
        <pc:sldMkLst>
          <pc:docMk/>
          <pc:sldMk cId="734333961" sldId="287"/>
        </pc:sldMkLst>
      </pc:sldChg>
      <pc:sldChg chg="del">
        <pc:chgData name="Katie Butcher" userId="e2336737-a206-41c1-8ea9-8d10bbdaab51" providerId="ADAL" clId="{E98FA0AD-2CF4-4F6F-9C92-76C808EDB3FF}" dt="2025-04-30T16:26:50.294" v="12" actId="47"/>
        <pc:sldMkLst>
          <pc:docMk/>
          <pc:sldMk cId="2555136671" sldId="345"/>
        </pc:sldMkLst>
      </pc:sldChg>
      <pc:sldMasterChg chg="delSldLayout">
        <pc:chgData name="Katie Butcher" userId="e2336737-a206-41c1-8ea9-8d10bbdaab51" providerId="ADAL" clId="{E98FA0AD-2CF4-4F6F-9C92-76C808EDB3FF}" dt="2025-04-30T16:26:50.294" v="12" actId="47"/>
        <pc:sldMasterMkLst>
          <pc:docMk/>
          <pc:sldMasterMk cId="864960203" sldId="2147483648"/>
        </pc:sldMasterMkLst>
        <pc:sldLayoutChg chg="del">
          <pc:chgData name="Katie Butcher" userId="e2336737-a206-41c1-8ea9-8d10bbdaab51" providerId="ADAL" clId="{E98FA0AD-2CF4-4F6F-9C92-76C808EDB3FF}" dt="2025-04-30T16:26:50.294" v="12" actId="47"/>
          <pc:sldLayoutMkLst>
            <pc:docMk/>
            <pc:sldMasterMk cId="864960203" sldId="2147483648"/>
            <pc:sldLayoutMk cId="2645999173" sldId="2147483661"/>
          </pc:sldLayoutMkLst>
        </pc:sldLayoutChg>
      </pc:sldMasterChg>
    </pc:docChg>
  </pc:docChgLst>
</pc:chgInfo>
</file>

<file path=ppt/comments/modernComment_117_712AE60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9CA779D-F4F2-41FA-AB10-E77C4EBAE9A5}" authorId="{AC36F5FE-AA3C-41F8-F85D-E9C2EC27FC2A}" created="2025-01-03T21:00:02.992">
    <pc:sldMkLst xmlns:pc="http://schemas.microsoft.com/office/powerpoint/2013/main/command">
      <pc:docMk/>
      <pc:sldMk cId="1898636812" sldId="279"/>
    </pc:sldMkLst>
    <p188:txBody>
      <a:bodyPr/>
      <a:lstStyle/>
      <a:p>
        <a:r>
          <a:rPr lang="en-US"/>
          <a:t>InQbation Lab Slide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8B8ED6-8EBF-4F4D-A907-861B780930E8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2A7DBF-3B85-41EA-B9BB-8E95838BF333}">
      <dgm:prSet/>
      <dgm:spPr>
        <a:gradFill rotWithShape="0">
          <a:gsLst>
            <a:gs pos="100000">
              <a:schemeClr val="bg1">
                <a:lumMod val="95000"/>
              </a:schemeClr>
            </a:gs>
            <a:gs pos="62000">
              <a:srgbClr val="7030A0"/>
            </a:gs>
            <a:gs pos="100000">
              <a:schemeClr val="bg1">
                <a:lumMod val="95000"/>
              </a:schemeClr>
            </a:gs>
          </a:gsLst>
        </a:gradFill>
      </dgm:spPr>
      <dgm:t>
        <a:bodyPr/>
        <a:lstStyle/>
        <a:p>
          <a:r>
            <a:rPr lang="en-US"/>
            <a:t>Exclusive Licenses</a:t>
          </a:r>
        </a:p>
      </dgm:t>
    </dgm:pt>
    <dgm:pt modelId="{58D1BC19-86B5-45F2-ACD5-DEEF7A35C888}" type="parTrans" cxnId="{FB24E8E4-1A34-41E6-9DFE-4D3CE869B801}">
      <dgm:prSet/>
      <dgm:spPr/>
      <dgm:t>
        <a:bodyPr/>
        <a:lstStyle/>
        <a:p>
          <a:endParaRPr lang="en-US"/>
        </a:p>
      </dgm:t>
    </dgm:pt>
    <dgm:pt modelId="{253FB215-C16C-4BD9-A37F-1B32451899DC}" type="sibTrans" cxnId="{FB24E8E4-1A34-41E6-9DFE-4D3CE869B801}">
      <dgm:prSet/>
      <dgm:spPr/>
      <dgm:t>
        <a:bodyPr/>
        <a:lstStyle/>
        <a:p>
          <a:endParaRPr lang="en-US"/>
        </a:p>
      </dgm:t>
    </dgm:pt>
    <dgm:pt modelId="{D01863EF-2C58-4E5C-9390-1A67FE95844C}">
      <dgm:prSet/>
      <dgm:spPr>
        <a:gradFill rotWithShape="0">
          <a:gsLst>
            <a:gs pos="67000">
              <a:srgbClr val="7030A0"/>
            </a:gs>
            <a:gs pos="100000">
              <a:schemeClr val="bg1">
                <a:lumMod val="95000"/>
              </a:schemeClr>
            </a:gs>
          </a:gsLst>
        </a:gradFill>
      </dgm:spPr>
      <dgm:t>
        <a:bodyPr/>
        <a:lstStyle/>
        <a:p>
          <a:r>
            <a:rPr lang="en-US"/>
            <a:t>Non-Exclusive Licenses</a:t>
          </a:r>
        </a:p>
      </dgm:t>
    </dgm:pt>
    <dgm:pt modelId="{9ED04182-B471-462C-9130-A7547971CCFB}" type="parTrans" cxnId="{60F84370-C63A-474D-8606-56656D66D2AC}">
      <dgm:prSet/>
      <dgm:spPr/>
      <dgm:t>
        <a:bodyPr/>
        <a:lstStyle/>
        <a:p>
          <a:endParaRPr lang="en-US"/>
        </a:p>
      </dgm:t>
    </dgm:pt>
    <dgm:pt modelId="{A61B5021-D20A-49B4-86DC-8F09F4CAE615}" type="sibTrans" cxnId="{60F84370-C63A-474D-8606-56656D66D2AC}">
      <dgm:prSet/>
      <dgm:spPr/>
      <dgm:t>
        <a:bodyPr/>
        <a:lstStyle/>
        <a:p>
          <a:endParaRPr lang="en-US"/>
        </a:p>
      </dgm:t>
    </dgm:pt>
    <dgm:pt modelId="{28B4293D-F268-47B7-A9E0-73B1E12B780D}">
      <dgm:prSet/>
      <dgm:spPr/>
      <dgm:t>
        <a:bodyPr/>
        <a:lstStyle/>
        <a:p>
          <a:r>
            <a:rPr lang="en-US"/>
            <a:t>Copyrights</a:t>
          </a:r>
        </a:p>
      </dgm:t>
    </dgm:pt>
    <dgm:pt modelId="{3749337D-7E02-481B-90BF-2C27E2FB10DC}" type="parTrans" cxnId="{66F4BF93-5AED-4C3D-91B4-B731E81008C9}">
      <dgm:prSet/>
      <dgm:spPr/>
      <dgm:t>
        <a:bodyPr/>
        <a:lstStyle/>
        <a:p>
          <a:endParaRPr lang="en-US"/>
        </a:p>
      </dgm:t>
    </dgm:pt>
    <dgm:pt modelId="{FDF0CF98-7F7C-4FCB-938A-7370F95DD9C5}" type="sibTrans" cxnId="{66F4BF93-5AED-4C3D-91B4-B731E81008C9}">
      <dgm:prSet/>
      <dgm:spPr/>
      <dgm:t>
        <a:bodyPr/>
        <a:lstStyle/>
        <a:p>
          <a:endParaRPr lang="en-US"/>
        </a:p>
      </dgm:t>
    </dgm:pt>
    <dgm:pt modelId="{E8AC4DCE-2F09-45B1-922E-8A329FF6AE3B}">
      <dgm:prSet/>
      <dgm:spPr/>
      <dgm:t>
        <a:bodyPr/>
        <a:lstStyle/>
        <a:p>
          <a:r>
            <a:rPr lang="en-US"/>
            <a:t>Research materials</a:t>
          </a:r>
        </a:p>
      </dgm:t>
    </dgm:pt>
    <dgm:pt modelId="{21D39815-6899-4C24-8F5E-22D5C6F7A3A0}" type="parTrans" cxnId="{A98EF4AA-B5C7-4DB5-AB7E-12AA753020CE}">
      <dgm:prSet/>
      <dgm:spPr/>
      <dgm:t>
        <a:bodyPr/>
        <a:lstStyle/>
        <a:p>
          <a:endParaRPr lang="en-US"/>
        </a:p>
      </dgm:t>
    </dgm:pt>
    <dgm:pt modelId="{F1A5E3CF-5429-4B73-A651-A1E5BBD1E068}" type="sibTrans" cxnId="{A98EF4AA-B5C7-4DB5-AB7E-12AA753020CE}">
      <dgm:prSet/>
      <dgm:spPr/>
      <dgm:t>
        <a:bodyPr/>
        <a:lstStyle/>
        <a:p>
          <a:endParaRPr lang="en-US"/>
        </a:p>
      </dgm:t>
    </dgm:pt>
    <dgm:pt modelId="{ADCA0ACA-2EF3-43F3-A752-CA861E05D03E}">
      <dgm:prSet/>
      <dgm:spPr/>
      <dgm:t>
        <a:bodyPr/>
        <a:lstStyle/>
        <a:p>
          <a:r>
            <a:rPr lang="en-US"/>
            <a:t>Software</a:t>
          </a:r>
        </a:p>
      </dgm:t>
    </dgm:pt>
    <dgm:pt modelId="{4FA823A0-83ED-4CE0-A311-843E17D73A7C}" type="parTrans" cxnId="{932C28D5-5D9F-4C8F-9318-B532F57465CF}">
      <dgm:prSet/>
      <dgm:spPr/>
      <dgm:t>
        <a:bodyPr/>
        <a:lstStyle/>
        <a:p>
          <a:endParaRPr lang="en-US"/>
        </a:p>
      </dgm:t>
    </dgm:pt>
    <dgm:pt modelId="{3160D7B8-3E35-4463-9ADD-6F557B36F7A7}" type="sibTrans" cxnId="{932C28D5-5D9F-4C8F-9318-B532F57465CF}">
      <dgm:prSet/>
      <dgm:spPr/>
      <dgm:t>
        <a:bodyPr/>
        <a:lstStyle/>
        <a:p>
          <a:endParaRPr lang="en-US"/>
        </a:p>
      </dgm:t>
    </dgm:pt>
    <dgm:pt modelId="{8B514744-B25C-4C0E-971E-B36EEA34D4E1}">
      <dgm:prSet/>
      <dgm:spPr/>
      <dgm:t>
        <a:bodyPr/>
        <a:lstStyle/>
        <a:p>
          <a:r>
            <a:rPr lang="en-US"/>
            <a:t>Data</a:t>
          </a:r>
        </a:p>
      </dgm:t>
    </dgm:pt>
    <dgm:pt modelId="{1F24BB4E-0E9C-409D-BD05-CB9FD6C4E7C9}" type="parTrans" cxnId="{718EDAD0-0174-46CD-AA44-86DCC1E300C0}">
      <dgm:prSet/>
      <dgm:spPr/>
      <dgm:t>
        <a:bodyPr/>
        <a:lstStyle/>
        <a:p>
          <a:endParaRPr lang="en-US"/>
        </a:p>
      </dgm:t>
    </dgm:pt>
    <dgm:pt modelId="{8B7A5E23-E86B-4DC8-B5D2-067EC7606624}" type="sibTrans" cxnId="{718EDAD0-0174-46CD-AA44-86DCC1E300C0}">
      <dgm:prSet/>
      <dgm:spPr/>
      <dgm:t>
        <a:bodyPr/>
        <a:lstStyle/>
        <a:p>
          <a:endParaRPr lang="en-US"/>
        </a:p>
      </dgm:t>
    </dgm:pt>
    <dgm:pt modelId="{163406FD-7943-4E60-A3F8-DD1F40F45410}">
      <dgm:prSet/>
      <dgm:spPr>
        <a:gradFill rotWithShape="0">
          <a:gsLst>
            <a:gs pos="59000">
              <a:srgbClr val="7030A0"/>
            </a:gs>
            <a:gs pos="100000">
              <a:schemeClr val="bg1">
                <a:lumMod val="95000"/>
              </a:schemeClr>
            </a:gs>
          </a:gsLst>
        </a:gradFill>
      </dgm:spPr>
      <dgm:t>
        <a:bodyPr/>
        <a:lstStyle/>
        <a:p>
          <a:r>
            <a:rPr lang="en-US"/>
            <a:t>Materials Transfer Agreements</a:t>
          </a:r>
        </a:p>
      </dgm:t>
    </dgm:pt>
    <dgm:pt modelId="{CAD3B8A8-4E1D-46AB-A900-07FC601A5143}" type="parTrans" cxnId="{07DDE475-5325-476A-A427-DB1B770DB52E}">
      <dgm:prSet/>
      <dgm:spPr/>
      <dgm:t>
        <a:bodyPr/>
        <a:lstStyle/>
        <a:p>
          <a:endParaRPr lang="en-US"/>
        </a:p>
      </dgm:t>
    </dgm:pt>
    <dgm:pt modelId="{E9C7AF69-D717-46C4-87EA-C58C48400205}" type="sibTrans" cxnId="{07DDE475-5325-476A-A427-DB1B770DB52E}">
      <dgm:prSet/>
      <dgm:spPr/>
      <dgm:t>
        <a:bodyPr/>
        <a:lstStyle/>
        <a:p>
          <a:endParaRPr lang="en-US"/>
        </a:p>
      </dgm:t>
    </dgm:pt>
    <dgm:pt modelId="{96F6C486-EDB2-456C-B708-3C83D0E31FAE}" type="pres">
      <dgm:prSet presAssocID="{A58B8ED6-8EBF-4F4D-A907-861B780930E8}" presName="linear" presStyleCnt="0">
        <dgm:presLayoutVars>
          <dgm:dir/>
          <dgm:animLvl val="lvl"/>
          <dgm:resizeHandles val="exact"/>
        </dgm:presLayoutVars>
      </dgm:prSet>
      <dgm:spPr/>
    </dgm:pt>
    <dgm:pt modelId="{62F2BD2A-36F4-44B4-A29C-05E220FBE203}" type="pres">
      <dgm:prSet presAssocID="{FA2A7DBF-3B85-41EA-B9BB-8E95838BF333}" presName="parentLin" presStyleCnt="0"/>
      <dgm:spPr/>
    </dgm:pt>
    <dgm:pt modelId="{54450106-C9F6-4012-B395-7C8C778D884C}" type="pres">
      <dgm:prSet presAssocID="{FA2A7DBF-3B85-41EA-B9BB-8E95838BF333}" presName="parentLeftMargin" presStyleLbl="node1" presStyleIdx="0" presStyleCnt="3"/>
      <dgm:spPr/>
    </dgm:pt>
    <dgm:pt modelId="{45C4C5E9-C816-4364-81AE-34DD7526DD61}" type="pres">
      <dgm:prSet presAssocID="{FA2A7DBF-3B85-41EA-B9BB-8E95838BF33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656B17B-12F6-45F7-B408-8BB1386F5100}" type="pres">
      <dgm:prSet presAssocID="{FA2A7DBF-3B85-41EA-B9BB-8E95838BF333}" presName="negativeSpace" presStyleCnt="0"/>
      <dgm:spPr/>
    </dgm:pt>
    <dgm:pt modelId="{168A2CA3-FD62-4F7C-B17A-BF3565EFE5E6}" type="pres">
      <dgm:prSet presAssocID="{FA2A7DBF-3B85-41EA-B9BB-8E95838BF333}" presName="childText" presStyleLbl="conFgAcc1" presStyleIdx="0" presStyleCnt="3">
        <dgm:presLayoutVars>
          <dgm:bulletEnabled val="1"/>
        </dgm:presLayoutVars>
      </dgm:prSet>
      <dgm:spPr/>
    </dgm:pt>
    <dgm:pt modelId="{EEDD9E5F-88CE-4F9D-B5F8-8073EC77C2D1}" type="pres">
      <dgm:prSet presAssocID="{253FB215-C16C-4BD9-A37F-1B32451899DC}" presName="spaceBetweenRectangles" presStyleCnt="0"/>
      <dgm:spPr/>
    </dgm:pt>
    <dgm:pt modelId="{1F39CF12-D17F-47A8-92D1-A5B5B6D77169}" type="pres">
      <dgm:prSet presAssocID="{D01863EF-2C58-4E5C-9390-1A67FE95844C}" presName="parentLin" presStyleCnt="0"/>
      <dgm:spPr/>
    </dgm:pt>
    <dgm:pt modelId="{7EB5D3C0-FB45-4DDC-A474-18EC36110FF2}" type="pres">
      <dgm:prSet presAssocID="{D01863EF-2C58-4E5C-9390-1A67FE95844C}" presName="parentLeftMargin" presStyleLbl="node1" presStyleIdx="0" presStyleCnt="3"/>
      <dgm:spPr/>
    </dgm:pt>
    <dgm:pt modelId="{75160B8A-6FE2-49EB-A360-C5F0BFA66A65}" type="pres">
      <dgm:prSet presAssocID="{D01863EF-2C58-4E5C-9390-1A67FE95844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BA7A7FC-7B6B-42F0-8DA0-97CCAE192EA9}" type="pres">
      <dgm:prSet presAssocID="{D01863EF-2C58-4E5C-9390-1A67FE95844C}" presName="negativeSpace" presStyleCnt="0"/>
      <dgm:spPr/>
    </dgm:pt>
    <dgm:pt modelId="{5EE60FE1-978B-419C-9694-6E50E80C1C4D}" type="pres">
      <dgm:prSet presAssocID="{D01863EF-2C58-4E5C-9390-1A67FE95844C}" presName="childText" presStyleLbl="conFgAcc1" presStyleIdx="1" presStyleCnt="3">
        <dgm:presLayoutVars>
          <dgm:bulletEnabled val="1"/>
        </dgm:presLayoutVars>
      </dgm:prSet>
      <dgm:spPr/>
    </dgm:pt>
    <dgm:pt modelId="{10B3C224-A46E-43C6-99A3-7D16FA72B244}" type="pres">
      <dgm:prSet presAssocID="{A61B5021-D20A-49B4-86DC-8F09F4CAE615}" presName="spaceBetweenRectangles" presStyleCnt="0"/>
      <dgm:spPr/>
    </dgm:pt>
    <dgm:pt modelId="{8ABFC473-263E-4380-936D-8535FC48129D}" type="pres">
      <dgm:prSet presAssocID="{163406FD-7943-4E60-A3F8-DD1F40F45410}" presName="parentLin" presStyleCnt="0"/>
      <dgm:spPr/>
    </dgm:pt>
    <dgm:pt modelId="{F20A72DF-A0C6-4826-A8D7-8B47F402459B}" type="pres">
      <dgm:prSet presAssocID="{163406FD-7943-4E60-A3F8-DD1F40F45410}" presName="parentLeftMargin" presStyleLbl="node1" presStyleIdx="1" presStyleCnt="3"/>
      <dgm:spPr/>
    </dgm:pt>
    <dgm:pt modelId="{3CF78DFB-39D1-4A14-8104-7F15A2140A2E}" type="pres">
      <dgm:prSet presAssocID="{163406FD-7943-4E60-A3F8-DD1F40F4541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C93960E-2DD2-4E07-9BD4-BC5A48B88385}" type="pres">
      <dgm:prSet presAssocID="{163406FD-7943-4E60-A3F8-DD1F40F45410}" presName="negativeSpace" presStyleCnt="0"/>
      <dgm:spPr/>
    </dgm:pt>
    <dgm:pt modelId="{65C195EC-31A1-45F6-AD11-03CC0A2D7961}" type="pres">
      <dgm:prSet presAssocID="{163406FD-7943-4E60-A3F8-DD1F40F4541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6DE8928-29F1-452F-A0A6-A8F8C61FBACD}" type="presOf" srcId="{E8AC4DCE-2F09-45B1-922E-8A329FF6AE3B}" destId="{5EE60FE1-978B-419C-9694-6E50E80C1C4D}" srcOrd="0" destOrd="1" presId="urn:microsoft.com/office/officeart/2005/8/layout/list1"/>
    <dgm:cxn modelId="{3DEBF064-88C9-4707-8874-CE61189F7D5C}" type="presOf" srcId="{163406FD-7943-4E60-A3F8-DD1F40F45410}" destId="{3CF78DFB-39D1-4A14-8104-7F15A2140A2E}" srcOrd="1" destOrd="0" presId="urn:microsoft.com/office/officeart/2005/8/layout/list1"/>
    <dgm:cxn modelId="{914CB165-098B-4F32-A78F-602567994298}" type="presOf" srcId="{D01863EF-2C58-4E5C-9390-1A67FE95844C}" destId="{7EB5D3C0-FB45-4DDC-A474-18EC36110FF2}" srcOrd="0" destOrd="0" presId="urn:microsoft.com/office/officeart/2005/8/layout/list1"/>
    <dgm:cxn modelId="{638FE366-82BA-431C-AD83-4603BEFB7BBD}" type="presOf" srcId="{FA2A7DBF-3B85-41EA-B9BB-8E95838BF333}" destId="{54450106-C9F6-4012-B395-7C8C778D884C}" srcOrd="0" destOrd="0" presId="urn:microsoft.com/office/officeart/2005/8/layout/list1"/>
    <dgm:cxn modelId="{60F84370-C63A-474D-8606-56656D66D2AC}" srcId="{A58B8ED6-8EBF-4F4D-A907-861B780930E8}" destId="{D01863EF-2C58-4E5C-9390-1A67FE95844C}" srcOrd="1" destOrd="0" parTransId="{9ED04182-B471-462C-9130-A7547971CCFB}" sibTransId="{A61B5021-D20A-49B4-86DC-8F09F4CAE615}"/>
    <dgm:cxn modelId="{87630454-27EF-46D4-988A-B510ABAC9C5D}" type="presOf" srcId="{28B4293D-F268-47B7-A9E0-73B1E12B780D}" destId="{5EE60FE1-978B-419C-9694-6E50E80C1C4D}" srcOrd="0" destOrd="0" presId="urn:microsoft.com/office/officeart/2005/8/layout/list1"/>
    <dgm:cxn modelId="{07DDE475-5325-476A-A427-DB1B770DB52E}" srcId="{A58B8ED6-8EBF-4F4D-A907-861B780930E8}" destId="{163406FD-7943-4E60-A3F8-DD1F40F45410}" srcOrd="2" destOrd="0" parTransId="{CAD3B8A8-4E1D-46AB-A900-07FC601A5143}" sibTransId="{E9C7AF69-D717-46C4-87EA-C58C48400205}"/>
    <dgm:cxn modelId="{E18E0F90-AA6C-4DCC-8F6C-3158DBFC0C15}" type="presOf" srcId="{8B514744-B25C-4C0E-971E-B36EEA34D4E1}" destId="{5EE60FE1-978B-419C-9694-6E50E80C1C4D}" srcOrd="0" destOrd="3" presId="urn:microsoft.com/office/officeart/2005/8/layout/list1"/>
    <dgm:cxn modelId="{66F4BF93-5AED-4C3D-91B4-B731E81008C9}" srcId="{D01863EF-2C58-4E5C-9390-1A67FE95844C}" destId="{28B4293D-F268-47B7-A9E0-73B1E12B780D}" srcOrd="0" destOrd="0" parTransId="{3749337D-7E02-481B-90BF-2C27E2FB10DC}" sibTransId="{FDF0CF98-7F7C-4FCB-938A-7370F95DD9C5}"/>
    <dgm:cxn modelId="{130F04A1-B0B8-4E15-82B2-88EFED534C5F}" type="presOf" srcId="{A58B8ED6-8EBF-4F4D-A907-861B780930E8}" destId="{96F6C486-EDB2-456C-B708-3C83D0E31FAE}" srcOrd="0" destOrd="0" presId="urn:microsoft.com/office/officeart/2005/8/layout/list1"/>
    <dgm:cxn modelId="{A98EF4AA-B5C7-4DB5-AB7E-12AA753020CE}" srcId="{D01863EF-2C58-4E5C-9390-1A67FE95844C}" destId="{E8AC4DCE-2F09-45B1-922E-8A329FF6AE3B}" srcOrd="1" destOrd="0" parTransId="{21D39815-6899-4C24-8F5E-22D5C6F7A3A0}" sibTransId="{F1A5E3CF-5429-4B73-A651-A1E5BBD1E068}"/>
    <dgm:cxn modelId="{A6885ECB-BA08-401F-AC80-7FED7FA81340}" type="presOf" srcId="{FA2A7DBF-3B85-41EA-B9BB-8E95838BF333}" destId="{45C4C5E9-C816-4364-81AE-34DD7526DD61}" srcOrd="1" destOrd="0" presId="urn:microsoft.com/office/officeart/2005/8/layout/list1"/>
    <dgm:cxn modelId="{718EDAD0-0174-46CD-AA44-86DCC1E300C0}" srcId="{D01863EF-2C58-4E5C-9390-1A67FE95844C}" destId="{8B514744-B25C-4C0E-971E-B36EEA34D4E1}" srcOrd="3" destOrd="0" parTransId="{1F24BB4E-0E9C-409D-BD05-CB9FD6C4E7C9}" sibTransId="{8B7A5E23-E86B-4DC8-B5D2-067EC7606624}"/>
    <dgm:cxn modelId="{932C28D5-5D9F-4C8F-9318-B532F57465CF}" srcId="{D01863EF-2C58-4E5C-9390-1A67FE95844C}" destId="{ADCA0ACA-2EF3-43F3-A752-CA861E05D03E}" srcOrd="2" destOrd="0" parTransId="{4FA823A0-83ED-4CE0-A311-843E17D73A7C}" sibTransId="{3160D7B8-3E35-4463-9ADD-6F557B36F7A7}"/>
    <dgm:cxn modelId="{D9AB41D5-C43D-4813-83A2-EA0AD8D20C68}" type="presOf" srcId="{D01863EF-2C58-4E5C-9390-1A67FE95844C}" destId="{75160B8A-6FE2-49EB-A360-C5F0BFA66A65}" srcOrd="1" destOrd="0" presId="urn:microsoft.com/office/officeart/2005/8/layout/list1"/>
    <dgm:cxn modelId="{5DD392DF-7931-4F5C-9C76-8E251BF17FD9}" type="presOf" srcId="{163406FD-7943-4E60-A3F8-DD1F40F45410}" destId="{F20A72DF-A0C6-4826-A8D7-8B47F402459B}" srcOrd="0" destOrd="0" presId="urn:microsoft.com/office/officeart/2005/8/layout/list1"/>
    <dgm:cxn modelId="{FB24E8E4-1A34-41E6-9DFE-4D3CE869B801}" srcId="{A58B8ED6-8EBF-4F4D-A907-861B780930E8}" destId="{FA2A7DBF-3B85-41EA-B9BB-8E95838BF333}" srcOrd="0" destOrd="0" parTransId="{58D1BC19-86B5-45F2-ACD5-DEEF7A35C888}" sibTransId="{253FB215-C16C-4BD9-A37F-1B32451899DC}"/>
    <dgm:cxn modelId="{94867EEA-A060-4DB0-A7F1-8743277C12F7}" type="presOf" srcId="{ADCA0ACA-2EF3-43F3-A752-CA861E05D03E}" destId="{5EE60FE1-978B-419C-9694-6E50E80C1C4D}" srcOrd="0" destOrd="2" presId="urn:microsoft.com/office/officeart/2005/8/layout/list1"/>
    <dgm:cxn modelId="{1D2B40B0-CFA5-4D0D-9E54-584A71E89690}" type="presParOf" srcId="{96F6C486-EDB2-456C-B708-3C83D0E31FAE}" destId="{62F2BD2A-36F4-44B4-A29C-05E220FBE203}" srcOrd="0" destOrd="0" presId="urn:microsoft.com/office/officeart/2005/8/layout/list1"/>
    <dgm:cxn modelId="{6F390128-0F56-4930-A670-F8942E419A25}" type="presParOf" srcId="{62F2BD2A-36F4-44B4-A29C-05E220FBE203}" destId="{54450106-C9F6-4012-B395-7C8C778D884C}" srcOrd="0" destOrd="0" presId="urn:microsoft.com/office/officeart/2005/8/layout/list1"/>
    <dgm:cxn modelId="{0AF8C4A1-2C76-41A8-B7AA-A28F3F370E02}" type="presParOf" srcId="{62F2BD2A-36F4-44B4-A29C-05E220FBE203}" destId="{45C4C5E9-C816-4364-81AE-34DD7526DD61}" srcOrd="1" destOrd="0" presId="urn:microsoft.com/office/officeart/2005/8/layout/list1"/>
    <dgm:cxn modelId="{01C4098F-432D-4B03-990C-4DC462C56327}" type="presParOf" srcId="{96F6C486-EDB2-456C-B708-3C83D0E31FAE}" destId="{0656B17B-12F6-45F7-B408-8BB1386F5100}" srcOrd="1" destOrd="0" presId="urn:microsoft.com/office/officeart/2005/8/layout/list1"/>
    <dgm:cxn modelId="{F30E6113-9774-4C90-8604-91DD2D021516}" type="presParOf" srcId="{96F6C486-EDB2-456C-B708-3C83D0E31FAE}" destId="{168A2CA3-FD62-4F7C-B17A-BF3565EFE5E6}" srcOrd="2" destOrd="0" presId="urn:microsoft.com/office/officeart/2005/8/layout/list1"/>
    <dgm:cxn modelId="{7F0FAD2A-E979-4483-A4A1-88DCFBD54F66}" type="presParOf" srcId="{96F6C486-EDB2-456C-B708-3C83D0E31FAE}" destId="{EEDD9E5F-88CE-4F9D-B5F8-8073EC77C2D1}" srcOrd="3" destOrd="0" presId="urn:microsoft.com/office/officeart/2005/8/layout/list1"/>
    <dgm:cxn modelId="{60F5B365-5DF1-4C26-8957-8E62C68C39DF}" type="presParOf" srcId="{96F6C486-EDB2-456C-B708-3C83D0E31FAE}" destId="{1F39CF12-D17F-47A8-92D1-A5B5B6D77169}" srcOrd="4" destOrd="0" presId="urn:microsoft.com/office/officeart/2005/8/layout/list1"/>
    <dgm:cxn modelId="{38749309-82AC-44C8-B7E3-B418836775E5}" type="presParOf" srcId="{1F39CF12-D17F-47A8-92D1-A5B5B6D77169}" destId="{7EB5D3C0-FB45-4DDC-A474-18EC36110FF2}" srcOrd="0" destOrd="0" presId="urn:microsoft.com/office/officeart/2005/8/layout/list1"/>
    <dgm:cxn modelId="{BBA08115-4D29-4309-89A1-E731AE12BB36}" type="presParOf" srcId="{1F39CF12-D17F-47A8-92D1-A5B5B6D77169}" destId="{75160B8A-6FE2-49EB-A360-C5F0BFA66A65}" srcOrd="1" destOrd="0" presId="urn:microsoft.com/office/officeart/2005/8/layout/list1"/>
    <dgm:cxn modelId="{2AC9D386-FD6C-40F0-8D54-8299E12F2BAC}" type="presParOf" srcId="{96F6C486-EDB2-456C-B708-3C83D0E31FAE}" destId="{ABA7A7FC-7B6B-42F0-8DA0-97CCAE192EA9}" srcOrd="5" destOrd="0" presId="urn:microsoft.com/office/officeart/2005/8/layout/list1"/>
    <dgm:cxn modelId="{DBAE89A4-D6AF-480E-8B2F-525D28B85EEE}" type="presParOf" srcId="{96F6C486-EDB2-456C-B708-3C83D0E31FAE}" destId="{5EE60FE1-978B-419C-9694-6E50E80C1C4D}" srcOrd="6" destOrd="0" presId="urn:microsoft.com/office/officeart/2005/8/layout/list1"/>
    <dgm:cxn modelId="{825AF06E-0D15-4B19-ADCD-5E6237259DE2}" type="presParOf" srcId="{96F6C486-EDB2-456C-B708-3C83D0E31FAE}" destId="{10B3C224-A46E-43C6-99A3-7D16FA72B244}" srcOrd="7" destOrd="0" presId="urn:microsoft.com/office/officeart/2005/8/layout/list1"/>
    <dgm:cxn modelId="{3FA9F5AC-8034-4133-AEC5-AA8867A41262}" type="presParOf" srcId="{96F6C486-EDB2-456C-B708-3C83D0E31FAE}" destId="{8ABFC473-263E-4380-936D-8535FC48129D}" srcOrd="8" destOrd="0" presId="urn:microsoft.com/office/officeart/2005/8/layout/list1"/>
    <dgm:cxn modelId="{E6E30926-F683-43AF-9B27-F78E3D74314E}" type="presParOf" srcId="{8ABFC473-263E-4380-936D-8535FC48129D}" destId="{F20A72DF-A0C6-4826-A8D7-8B47F402459B}" srcOrd="0" destOrd="0" presId="urn:microsoft.com/office/officeart/2005/8/layout/list1"/>
    <dgm:cxn modelId="{1B82294B-8C1A-4029-9A6C-8477270927E4}" type="presParOf" srcId="{8ABFC473-263E-4380-936D-8535FC48129D}" destId="{3CF78DFB-39D1-4A14-8104-7F15A2140A2E}" srcOrd="1" destOrd="0" presId="urn:microsoft.com/office/officeart/2005/8/layout/list1"/>
    <dgm:cxn modelId="{D8537734-0889-4E31-B43D-088A9F66309B}" type="presParOf" srcId="{96F6C486-EDB2-456C-B708-3C83D0E31FAE}" destId="{1C93960E-2DD2-4E07-9BD4-BC5A48B88385}" srcOrd="9" destOrd="0" presId="urn:microsoft.com/office/officeart/2005/8/layout/list1"/>
    <dgm:cxn modelId="{E40E6315-9AED-4716-AB01-91DEB3035518}" type="presParOf" srcId="{96F6C486-EDB2-456C-B708-3C83D0E31FAE}" destId="{65C195EC-31A1-45F6-AD11-03CC0A2D796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50F252-7EE5-4402-ADFE-3CD00EE5E267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2C90AB5-5907-48BE-8B70-4C7E5F19A556}">
      <dgm:prSet/>
      <dgm:spPr>
        <a:solidFill>
          <a:srgbClr val="7030A0"/>
        </a:solidFill>
      </dgm:spPr>
      <dgm:t>
        <a:bodyPr/>
        <a:lstStyle/>
        <a:p>
          <a:r>
            <a:rPr lang="en-US"/>
            <a:t>Established Companies</a:t>
          </a:r>
        </a:p>
      </dgm:t>
    </dgm:pt>
    <dgm:pt modelId="{47052F15-BD8D-4ABE-86B1-B24474F3A274}" type="parTrans" cxnId="{5A33D5DA-E3FC-46EF-98C3-C5F570B62BBE}">
      <dgm:prSet/>
      <dgm:spPr/>
      <dgm:t>
        <a:bodyPr/>
        <a:lstStyle/>
        <a:p>
          <a:endParaRPr lang="en-US"/>
        </a:p>
      </dgm:t>
    </dgm:pt>
    <dgm:pt modelId="{15CDEF12-5AF5-416A-A2A4-146256BAE60F}" type="sibTrans" cxnId="{5A33D5DA-E3FC-46EF-98C3-C5F570B62BBE}">
      <dgm:prSet/>
      <dgm:spPr/>
      <dgm:t>
        <a:bodyPr/>
        <a:lstStyle/>
        <a:p>
          <a:endParaRPr lang="en-US"/>
        </a:p>
      </dgm:t>
    </dgm:pt>
    <dgm:pt modelId="{2CD31CB1-9FB4-4900-A577-7090EE81A9D7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000" dirty="0"/>
            <a:t>Good product/market fit</a:t>
          </a:r>
        </a:p>
      </dgm:t>
    </dgm:pt>
    <dgm:pt modelId="{1838B7F6-40FB-4278-BF54-E2A6C693D9AE}" type="parTrans" cxnId="{5DE7BFB9-4D8D-4E50-B6DE-04BA9F05927F}">
      <dgm:prSet/>
      <dgm:spPr/>
      <dgm:t>
        <a:bodyPr/>
        <a:lstStyle/>
        <a:p>
          <a:endParaRPr lang="en-US"/>
        </a:p>
      </dgm:t>
    </dgm:pt>
    <dgm:pt modelId="{2A9EDB0B-121A-4C6F-8CE8-2E987F91451D}" type="sibTrans" cxnId="{5DE7BFB9-4D8D-4E50-B6DE-04BA9F05927F}">
      <dgm:prSet/>
      <dgm:spPr/>
      <dgm:t>
        <a:bodyPr/>
        <a:lstStyle/>
        <a:p>
          <a:endParaRPr lang="en-US"/>
        </a:p>
      </dgm:t>
    </dgm:pt>
    <dgm:pt modelId="{220F7DDD-5EC4-48FE-B98B-33C078C21409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000" dirty="0"/>
            <a:t>Significant scale-up requirement</a:t>
          </a:r>
        </a:p>
      </dgm:t>
    </dgm:pt>
    <dgm:pt modelId="{00E13458-77A1-4C17-BE15-988352402F3D}" type="parTrans" cxnId="{31578648-AC16-4916-8EA5-6B7E5F6D0C85}">
      <dgm:prSet/>
      <dgm:spPr/>
      <dgm:t>
        <a:bodyPr/>
        <a:lstStyle/>
        <a:p>
          <a:endParaRPr lang="en-US"/>
        </a:p>
      </dgm:t>
    </dgm:pt>
    <dgm:pt modelId="{D4B606B3-A547-4175-8FB0-24E605BD9DEB}" type="sibTrans" cxnId="{31578648-AC16-4916-8EA5-6B7E5F6D0C85}">
      <dgm:prSet/>
      <dgm:spPr/>
      <dgm:t>
        <a:bodyPr/>
        <a:lstStyle/>
        <a:p>
          <a:endParaRPr lang="en-US"/>
        </a:p>
      </dgm:t>
    </dgm:pt>
    <dgm:pt modelId="{86850EE5-8DC7-4101-9614-B57E5D05DEE9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000" dirty="0"/>
            <a:t>Lack of interest in entrepreneurship</a:t>
          </a:r>
        </a:p>
      </dgm:t>
    </dgm:pt>
    <dgm:pt modelId="{7331ABB0-67F2-4602-A23F-55803121B485}" type="parTrans" cxnId="{AC680048-61DF-4292-8D52-10BE8B7D132E}">
      <dgm:prSet/>
      <dgm:spPr/>
      <dgm:t>
        <a:bodyPr/>
        <a:lstStyle/>
        <a:p>
          <a:endParaRPr lang="en-US"/>
        </a:p>
      </dgm:t>
    </dgm:pt>
    <dgm:pt modelId="{12418467-CD99-417A-80E2-51AB85E6A408}" type="sibTrans" cxnId="{AC680048-61DF-4292-8D52-10BE8B7D132E}">
      <dgm:prSet/>
      <dgm:spPr/>
      <dgm:t>
        <a:bodyPr/>
        <a:lstStyle/>
        <a:p>
          <a:endParaRPr lang="en-US"/>
        </a:p>
      </dgm:t>
    </dgm:pt>
    <dgm:pt modelId="{EE5585E8-9293-4649-9DC5-FE5F5674749C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000" dirty="0"/>
            <a:t>Ready to go to market</a:t>
          </a:r>
        </a:p>
      </dgm:t>
    </dgm:pt>
    <dgm:pt modelId="{11D3FAAF-7B23-481B-BA5B-3F469BCBB0AD}" type="parTrans" cxnId="{924E542D-D029-4C0A-8870-3AD962E872F7}">
      <dgm:prSet/>
      <dgm:spPr/>
      <dgm:t>
        <a:bodyPr/>
        <a:lstStyle/>
        <a:p>
          <a:endParaRPr lang="en-US"/>
        </a:p>
      </dgm:t>
    </dgm:pt>
    <dgm:pt modelId="{FD364585-8D71-452E-AE76-E3CD91906418}" type="sibTrans" cxnId="{924E542D-D029-4C0A-8870-3AD962E872F7}">
      <dgm:prSet/>
      <dgm:spPr/>
      <dgm:t>
        <a:bodyPr/>
        <a:lstStyle/>
        <a:p>
          <a:endParaRPr lang="en-US"/>
        </a:p>
      </dgm:t>
    </dgm:pt>
    <dgm:pt modelId="{8C415B74-A4E3-4A7C-96BD-65CC1A648C5E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000" dirty="0"/>
            <a:t>Small or specialty market that cannot support a start-up</a:t>
          </a:r>
        </a:p>
      </dgm:t>
    </dgm:pt>
    <dgm:pt modelId="{9ECC3F5B-1561-447E-9788-20E2FDD7BCCB}" type="parTrans" cxnId="{02129839-3516-493E-9BE4-2F7ABC5227E6}">
      <dgm:prSet/>
      <dgm:spPr/>
      <dgm:t>
        <a:bodyPr/>
        <a:lstStyle/>
        <a:p>
          <a:endParaRPr lang="en-US"/>
        </a:p>
      </dgm:t>
    </dgm:pt>
    <dgm:pt modelId="{AEC7AEEC-C596-4F5C-BE2C-09F384AEA19A}" type="sibTrans" cxnId="{02129839-3516-493E-9BE4-2F7ABC5227E6}">
      <dgm:prSet/>
      <dgm:spPr/>
      <dgm:t>
        <a:bodyPr/>
        <a:lstStyle/>
        <a:p>
          <a:endParaRPr lang="en-US"/>
        </a:p>
      </dgm:t>
    </dgm:pt>
    <dgm:pt modelId="{78EA328E-60F4-40E1-879A-879D0347AC90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Start-ups</a:t>
          </a:r>
        </a:p>
      </dgm:t>
    </dgm:pt>
    <dgm:pt modelId="{9F1D537B-406A-4B35-A361-E08F55369C94}" type="parTrans" cxnId="{B9E3B094-F14C-4BDE-9CFC-F089D3441D4A}">
      <dgm:prSet/>
      <dgm:spPr/>
      <dgm:t>
        <a:bodyPr/>
        <a:lstStyle/>
        <a:p>
          <a:endParaRPr lang="en-US"/>
        </a:p>
      </dgm:t>
    </dgm:pt>
    <dgm:pt modelId="{6BF10EC1-B391-4B78-9F97-9F27452E4A58}" type="sibTrans" cxnId="{B9E3B094-F14C-4BDE-9CFC-F089D3441D4A}">
      <dgm:prSet/>
      <dgm:spPr/>
      <dgm:t>
        <a:bodyPr/>
        <a:lstStyle/>
        <a:p>
          <a:endParaRPr lang="en-US"/>
        </a:p>
      </dgm:t>
    </dgm:pt>
    <dgm:pt modelId="{1C1E0847-80D0-4DEE-B3B5-796FE244BF18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000" dirty="0"/>
            <a:t>Opportunities to derisk </a:t>
          </a:r>
        </a:p>
      </dgm:t>
    </dgm:pt>
    <dgm:pt modelId="{4FC9D7DD-06D1-445A-B7EC-0BEA5F43EE9B}" type="parTrans" cxnId="{6AA85382-B479-4BD3-A1FB-40C4E405F4D4}">
      <dgm:prSet/>
      <dgm:spPr/>
      <dgm:t>
        <a:bodyPr/>
        <a:lstStyle/>
        <a:p>
          <a:endParaRPr lang="en-US"/>
        </a:p>
      </dgm:t>
    </dgm:pt>
    <dgm:pt modelId="{E9FD5D9D-65EC-4032-821A-F07205D3D096}" type="sibTrans" cxnId="{6AA85382-B479-4BD3-A1FB-40C4E405F4D4}">
      <dgm:prSet/>
      <dgm:spPr/>
      <dgm:t>
        <a:bodyPr/>
        <a:lstStyle/>
        <a:p>
          <a:endParaRPr lang="en-US"/>
        </a:p>
      </dgm:t>
    </dgm:pt>
    <dgm:pt modelId="{7B5E03DF-C73E-4D5B-B15C-D071437F8690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000" dirty="0"/>
            <a:t>Expert involvement from scientific founders</a:t>
          </a:r>
        </a:p>
      </dgm:t>
    </dgm:pt>
    <dgm:pt modelId="{0BE5A704-0ED8-4354-93ED-AD063B805256}" type="parTrans" cxnId="{9CED19D4-1A10-4395-AA11-701F8E752BB3}">
      <dgm:prSet/>
      <dgm:spPr/>
      <dgm:t>
        <a:bodyPr/>
        <a:lstStyle/>
        <a:p>
          <a:endParaRPr lang="en-US"/>
        </a:p>
      </dgm:t>
    </dgm:pt>
    <dgm:pt modelId="{55AF8AEA-7247-4DCC-96AD-8DC14584F5FB}" type="sibTrans" cxnId="{9CED19D4-1A10-4395-AA11-701F8E752BB3}">
      <dgm:prSet/>
      <dgm:spPr/>
      <dgm:t>
        <a:bodyPr/>
        <a:lstStyle/>
        <a:p>
          <a:endParaRPr lang="en-US"/>
        </a:p>
      </dgm:t>
    </dgm:pt>
    <dgm:pt modelId="{03463D50-A0D9-44BD-8A54-C00D580140EB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000" dirty="0"/>
            <a:t>Ability to attract capital </a:t>
          </a:r>
        </a:p>
      </dgm:t>
    </dgm:pt>
    <dgm:pt modelId="{5FDDBD79-EA6F-468E-A337-8A8963B86EF2}" type="parTrans" cxnId="{EA31E18F-B190-4B2E-A0BE-3F36FA4672DA}">
      <dgm:prSet/>
      <dgm:spPr/>
      <dgm:t>
        <a:bodyPr/>
        <a:lstStyle/>
        <a:p>
          <a:endParaRPr lang="en-US"/>
        </a:p>
      </dgm:t>
    </dgm:pt>
    <dgm:pt modelId="{FF1AC36D-1944-40BE-9514-2A031E135E54}" type="sibTrans" cxnId="{EA31E18F-B190-4B2E-A0BE-3F36FA4672DA}">
      <dgm:prSet/>
      <dgm:spPr/>
      <dgm:t>
        <a:bodyPr/>
        <a:lstStyle/>
        <a:p>
          <a:endParaRPr lang="en-US"/>
        </a:p>
      </dgm:t>
    </dgm:pt>
    <dgm:pt modelId="{499E2A85-A9F1-4C0D-9A63-1486175ECFC5}">
      <dgm:prSet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sz="2000" dirty="0"/>
            <a:t>Sufficient market size to sustain a business</a:t>
          </a:r>
        </a:p>
      </dgm:t>
    </dgm:pt>
    <dgm:pt modelId="{07AE8113-3F4E-458F-A135-E9703D1E07DB}" type="parTrans" cxnId="{4149EA8B-2B90-461A-A144-57851B09445B}">
      <dgm:prSet/>
      <dgm:spPr/>
    </dgm:pt>
    <dgm:pt modelId="{3314491B-A9F1-465E-AEDF-89DE7B149A62}" type="sibTrans" cxnId="{4149EA8B-2B90-461A-A144-57851B09445B}">
      <dgm:prSet/>
      <dgm:spPr/>
    </dgm:pt>
    <dgm:pt modelId="{8079888C-CA52-4F20-B924-5D75C0575364}" type="pres">
      <dgm:prSet presAssocID="{B050F252-7EE5-4402-ADFE-3CD00EE5E267}" presName="Name0" presStyleCnt="0">
        <dgm:presLayoutVars>
          <dgm:dir/>
          <dgm:animLvl val="lvl"/>
          <dgm:resizeHandles val="exact"/>
        </dgm:presLayoutVars>
      </dgm:prSet>
      <dgm:spPr/>
    </dgm:pt>
    <dgm:pt modelId="{5D104EA6-9978-4797-918A-0BE5C78B1909}" type="pres">
      <dgm:prSet presAssocID="{72C90AB5-5907-48BE-8B70-4C7E5F19A556}" presName="linNode" presStyleCnt="0"/>
      <dgm:spPr/>
    </dgm:pt>
    <dgm:pt modelId="{9FEAE060-3B96-48B2-ACF6-B84B1BB48D87}" type="pres">
      <dgm:prSet presAssocID="{72C90AB5-5907-48BE-8B70-4C7E5F19A556}" presName="parentText" presStyleLbl="node1" presStyleIdx="0" presStyleCnt="2" custLinFactX="-100000" custLinFactNeighborX="-102564" custLinFactNeighborY="-8272">
        <dgm:presLayoutVars>
          <dgm:chMax val="1"/>
          <dgm:bulletEnabled val="1"/>
        </dgm:presLayoutVars>
      </dgm:prSet>
      <dgm:spPr/>
    </dgm:pt>
    <dgm:pt modelId="{86D84CF2-376F-41E4-905F-AA2A52B1A79E}" type="pres">
      <dgm:prSet presAssocID="{72C90AB5-5907-48BE-8B70-4C7E5F19A556}" presName="descendantText" presStyleLbl="alignAccFollowNode1" presStyleIdx="0" presStyleCnt="2">
        <dgm:presLayoutVars>
          <dgm:bulletEnabled val="1"/>
        </dgm:presLayoutVars>
      </dgm:prSet>
      <dgm:spPr/>
    </dgm:pt>
    <dgm:pt modelId="{30E790A6-B8F7-4E7A-AA4F-9DA1FF90EFD6}" type="pres">
      <dgm:prSet presAssocID="{15CDEF12-5AF5-416A-A2A4-146256BAE60F}" presName="sp" presStyleCnt="0"/>
      <dgm:spPr/>
    </dgm:pt>
    <dgm:pt modelId="{B5D9F5D1-A7B3-48AF-8241-17A3F6B75881}" type="pres">
      <dgm:prSet presAssocID="{78EA328E-60F4-40E1-879A-879D0347AC90}" presName="linNode" presStyleCnt="0"/>
      <dgm:spPr/>
    </dgm:pt>
    <dgm:pt modelId="{40D946E5-839D-4C7D-95DE-12EA4F9740F7}" type="pres">
      <dgm:prSet presAssocID="{78EA328E-60F4-40E1-879A-879D0347AC90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93FDED01-7F0B-4B89-8A4B-1CE66E404BDD}" type="pres">
      <dgm:prSet presAssocID="{78EA328E-60F4-40E1-879A-879D0347AC90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913A610E-510E-41E2-90A1-67633AE641DE}" type="presOf" srcId="{2CD31CB1-9FB4-4900-A577-7090EE81A9D7}" destId="{86D84CF2-376F-41E4-905F-AA2A52B1A79E}" srcOrd="0" destOrd="0" presId="urn:microsoft.com/office/officeart/2005/8/layout/vList5"/>
    <dgm:cxn modelId="{10053C1B-6498-4A3A-8A24-8B38765966B3}" type="presOf" srcId="{78EA328E-60F4-40E1-879A-879D0347AC90}" destId="{40D946E5-839D-4C7D-95DE-12EA4F9740F7}" srcOrd="0" destOrd="0" presId="urn:microsoft.com/office/officeart/2005/8/layout/vList5"/>
    <dgm:cxn modelId="{F04F4C24-D0AB-47B8-886F-35D94E1470F2}" type="presOf" srcId="{220F7DDD-5EC4-48FE-B98B-33C078C21409}" destId="{86D84CF2-376F-41E4-905F-AA2A52B1A79E}" srcOrd="0" destOrd="1" presId="urn:microsoft.com/office/officeart/2005/8/layout/vList5"/>
    <dgm:cxn modelId="{924E542D-D029-4C0A-8870-3AD962E872F7}" srcId="{72C90AB5-5907-48BE-8B70-4C7E5F19A556}" destId="{EE5585E8-9293-4649-9DC5-FE5F5674749C}" srcOrd="3" destOrd="0" parTransId="{11D3FAAF-7B23-481B-BA5B-3F469BCBB0AD}" sibTransId="{FD364585-8D71-452E-AE76-E3CD91906418}"/>
    <dgm:cxn modelId="{DB207637-41AD-466B-B5D2-A94B6AB24B8F}" type="presOf" srcId="{8C415B74-A4E3-4A7C-96BD-65CC1A648C5E}" destId="{86D84CF2-376F-41E4-905F-AA2A52B1A79E}" srcOrd="0" destOrd="4" presId="urn:microsoft.com/office/officeart/2005/8/layout/vList5"/>
    <dgm:cxn modelId="{02129839-3516-493E-9BE4-2F7ABC5227E6}" srcId="{72C90AB5-5907-48BE-8B70-4C7E5F19A556}" destId="{8C415B74-A4E3-4A7C-96BD-65CC1A648C5E}" srcOrd="4" destOrd="0" parTransId="{9ECC3F5B-1561-447E-9788-20E2FDD7BCCB}" sibTransId="{AEC7AEEC-C596-4F5C-BE2C-09F384AEA19A}"/>
    <dgm:cxn modelId="{58CF5561-8C83-4247-BFE2-7386D0C024F9}" type="presOf" srcId="{B050F252-7EE5-4402-ADFE-3CD00EE5E267}" destId="{8079888C-CA52-4F20-B924-5D75C0575364}" srcOrd="0" destOrd="0" presId="urn:microsoft.com/office/officeart/2005/8/layout/vList5"/>
    <dgm:cxn modelId="{AC680048-61DF-4292-8D52-10BE8B7D132E}" srcId="{72C90AB5-5907-48BE-8B70-4C7E5F19A556}" destId="{86850EE5-8DC7-4101-9614-B57E5D05DEE9}" srcOrd="2" destOrd="0" parTransId="{7331ABB0-67F2-4602-A23F-55803121B485}" sibTransId="{12418467-CD99-417A-80E2-51AB85E6A408}"/>
    <dgm:cxn modelId="{31578648-AC16-4916-8EA5-6B7E5F6D0C85}" srcId="{72C90AB5-5907-48BE-8B70-4C7E5F19A556}" destId="{220F7DDD-5EC4-48FE-B98B-33C078C21409}" srcOrd="1" destOrd="0" parTransId="{00E13458-77A1-4C17-BE15-988352402F3D}" sibTransId="{D4B606B3-A547-4175-8FB0-24E605BD9DEB}"/>
    <dgm:cxn modelId="{6AA85382-B479-4BD3-A1FB-40C4E405F4D4}" srcId="{78EA328E-60F4-40E1-879A-879D0347AC90}" destId="{1C1E0847-80D0-4DEE-B3B5-796FE244BF18}" srcOrd="0" destOrd="0" parTransId="{4FC9D7DD-06D1-445A-B7EC-0BEA5F43EE9B}" sibTransId="{E9FD5D9D-65EC-4032-821A-F07205D3D096}"/>
    <dgm:cxn modelId="{4149EA8B-2B90-461A-A144-57851B09445B}" srcId="{78EA328E-60F4-40E1-879A-879D0347AC90}" destId="{499E2A85-A9F1-4C0D-9A63-1486175ECFC5}" srcOrd="3" destOrd="0" parTransId="{07AE8113-3F4E-458F-A135-E9703D1E07DB}" sibTransId="{3314491B-A9F1-465E-AEDF-89DE7B149A62}"/>
    <dgm:cxn modelId="{EA31E18F-B190-4B2E-A0BE-3F36FA4672DA}" srcId="{78EA328E-60F4-40E1-879A-879D0347AC90}" destId="{03463D50-A0D9-44BD-8A54-C00D580140EB}" srcOrd="2" destOrd="0" parTransId="{5FDDBD79-EA6F-468E-A337-8A8963B86EF2}" sibTransId="{FF1AC36D-1944-40BE-9514-2A031E135E54}"/>
    <dgm:cxn modelId="{B9E3B094-F14C-4BDE-9CFC-F089D3441D4A}" srcId="{B050F252-7EE5-4402-ADFE-3CD00EE5E267}" destId="{78EA328E-60F4-40E1-879A-879D0347AC90}" srcOrd="1" destOrd="0" parTransId="{9F1D537B-406A-4B35-A361-E08F55369C94}" sibTransId="{6BF10EC1-B391-4B78-9F97-9F27452E4A58}"/>
    <dgm:cxn modelId="{0CAAF3AA-A285-459A-92DD-B7FF7A5AF82F}" type="presOf" srcId="{1C1E0847-80D0-4DEE-B3B5-796FE244BF18}" destId="{93FDED01-7F0B-4B89-8A4B-1CE66E404BDD}" srcOrd="0" destOrd="0" presId="urn:microsoft.com/office/officeart/2005/8/layout/vList5"/>
    <dgm:cxn modelId="{9FBD4AB0-CE6C-4F55-B7B6-003F477324DB}" type="presOf" srcId="{86850EE5-8DC7-4101-9614-B57E5D05DEE9}" destId="{86D84CF2-376F-41E4-905F-AA2A52B1A79E}" srcOrd="0" destOrd="2" presId="urn:microsoft.com/office/officeart/2005/8/layout/vList5"/>
    <dgm:cxn modelId="{5DE7BFB9-4D8D-4E50-B6DE-04BA9F05927F}" srcId="{72C90AB5-5907-48BE-8B70-4C7E5F19A556}" destId="{2CD31CB1-9FB4-4900-A577-7090EE81A9D7}" srcOrd="0" destOrd="0" parTransId="{1838B7F6-40FB-4278-BF54-E2A6C693D9AE}" sibTransId="{2A9EDB0B-121A-4C6F-8CE8-2E987F91451D}"/>
    <dgm:cxn modelId="{CB7F44C6-F710-45A0-B716-7696627799DB}" type="presOf" srcId="{EE5585E8-9293-4649-9DC5-FE5F5674749C}" destId="{86D84CF2-376F-41E4-905F-AA2A52B1A79E}" srcOrd="0" destOrd="3" presId="urn:microsoft.com/office/officeart/2005/8/layout/vList5"/>
    <dgm:cxn modelId="{9CED19D4-1A10-4395-AA11-701F8E752BB3}" srcId="{78EA328E-60F4-40E1-879A-879D0347AC90}" destId="{7B5E03DF-C73E-4D5B-B15C-D071437F8690}" srcOrd="1" destOrd="0" parTransId="{0BE5A704-0ED8-4354-93ED-AD063B805256}" sibTransId="{55AF8AEA-7247-4DCC-96AD-8DC14584F5FB}"/>
    <dgm:cxn modelId="{46C942D9-316D-4E54-AD96-98A0120AC23E}" type="presOf" srcId="{7B5E03DF-C73E-4D5B-B15C-D071437F8690}" destId="{93FDED01-7F0B-4B89-8A4B-1CE66E404BDD}" srcOrd="0" destOrd="1" presId="urn:microsoft.com/office/officeart/2005/8/layout/vList5"/>
    <dgm:cxn modelId="{5A33D5DA-E3FC-46EF-98C3-C5F570B62BBE}" srcId="{B050F252-7EE5-4402-ADFE-3CD00EE5E267}" destId="{72C90AB5-5907-48BE-8B70-4C7E5F19A556}" srcOrd="0" destOrd="0" parTransId="{47052F15-BD8D-4ABE-86B1-B24474F3A274}" sibTransId="{15CDEF12-5AF5-416A-A2A4-146256BAE60F}"/>
    <dgm:cxn modelId="{CC64F3EC-D1FA-4344-9A3F-E3865BAE974E}" type="presOf" srcId="{03463D50-A0D9-44BD-8A54-C00D580140EB}" destId="{93FDED01-7F0B-4B89-8A4B-1CE66E404BDD}" srcOrd="0" destOrd="2" presId="urn:microsoft.com/office/officeart/2005/8/layout/vList5"/>
    <dgm:cxn modelId="{4818EEEE-CD08-4E5D-A911-620515CD1E9A}" type="presOf" srcId="{499E2A85-A9F1-4C0D-9A63-1486175ECFC5}" destId="{93FDED01-7F0B-4B89-8A4B-1CE66E404BDD}" srcOrd="0" destOrd="3" presId="urn:microsoft.com/office/officeart/2005/8/layout/vList5"/>
    <dgm:cxn modelId="{CDEEDBF7-1AA7-46D4-BFB7-BED9FE75AD28}" type="presOf" srcId="{72C90AB5-5907-48BE-8B70-4C7E5F19A556}" destId="{9FEAE060-3B96-48B2-ACF6-B84B1BB48D87}" srcOrd="0" destOrd="0" presId="urn:microsoft.com/office/officeart/2005/8/layout/vList5"/>
    <dgm:cxn modelId="{7EC92315-DE37-41A5-88CF-7821C23C1386}" type="presParOf" srcId="{8079888C-CA52-4F20-B924-5D75C0575364}" destId="{5D104EA6-9978-4797-918A-0BE5C78B1909}" srcOrd="0" destOrd="0" presId="urn:microsoft.com/office/officeart/2005/8/layout/vList5"/>
    <dgm:cxn modelId="{B8BDEEF1-8B1F-43AF-93B9-60D0427F8AD3}" type="presParOf" srcId="{5D104EA6-9978-4797-918A-0BE5C78B1909}" destId="{9FEAE060-3B96-48B2-ACF6-B84B1BB48D87}" srcOrd="0" destOrd="0" presId="urn:microsoft.com/office/officeart/2005/8/layout/vList5"/>
    <dgm:cxn modelId="{45BB618A-ECF5-4343-831D-A1E4970EBBEA}" type="presParOf" srcId="{5D104EA6-9978-4797-918A-0BE5C78B1909}" destId="{86D84CF2-376F-41E4-905F-AA2A52B1A79E}" srcOrd="1" destOrd="0" presId="urn:microsoft.com/office/officeart/2005/8/layout/vList5"/>
    <dgm:cxn modelId="{B2A21D36-2C7F-4ED5-AD58-566613089F31}" type="presParOf" srcId="{8079888C-CA52-4F20-B924-5D75C0575364}" destId="{30E790A6-B8F7-4E7A-AA4F-9DA1FF90EFD6}" srcOrd="1" destOrd="0" presId="urn:microsoft.com/office/officeart/2005/8/layout/vList5"/>
    <dgm:cxn modelId="{F1D107D1-A78F-48CB-A80D-89EF373A4FA8}" type="presParOf" srcId="{8079888C-CA52-4F20-B924-5D75C0575364}" destId="{B5D9F5D1-A7B3-48AF-8241-17A3F6B75881}" srcOrd="2" destOrd="0" presId="urn:microsoft.com/office/officeart/2005/8/layout/vList5"/>
    <dgm:cxn modelId="{8BC3E56B-22D6-40CE-ACE1-82A0E9665F3A}" type="presParOf" srcId="{B5D9F5D1-A7B3-48AF-8241-17A3F6B75881}" destId="{40D946E5-839D-4C7D-95DE-12EA4F9740F7}" srcOrd="0" destOrd="0" presId="urn:microsoft.com/office/officeart/2005/8/layout/vList5"/>
    <dgm:cxn modelId="{E96CA3A2-0DD4-4B11-9244-F44FADBC556D}" type="presParOf" srcId="{B5D9F5D1-A7B3-48AF-8241-17A3F6B75881}" destId="{93FDED01-7F0B-4B89-8A4B-1CE66E404B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1FC1D1-85FE-4718-BE81-845F8A6B6032}" type="doc">
      <dgm:prSet loTypeId="urn:microsoft.com/office/officeart/2005/8/layout/hList1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03FD601-73E5-4D97-9152-0C2991C5BE70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Existing IP has commercial interest</a:t>
          </a:r>
        </a:p>
      </dgm:t>
    </dgm:pt>
    <dgm:pt modelId="{0EEE0DEB-B24A-429A-8973-15E043E7D72E}" type="parTrans" cxnId="{F5807819-40C4-463E-92E8-B214B063639C}">
      <dgm:prSet/>
      <dgm:spPr/>
      <dgm:t>
        <a:bodyPr/>
        <a:lstStyle/>
        <a:p>
          <a:endParaRPr lang="en-US"/>
        </a:p>
      </dgm:t>
    </dgm:pt>
    <dgm:pt modelId="{10F9DABE-F2F6-4530-BF25-96FFB9E2C621}" type="sibTrans" cxnId="{F5807819-40C4-463E-92E8-B214B063639C}">
      <dgm:prSet/>
      <dgm:spPr/>
      <dgm:t>
        <a:bodyPr/>
        <a:lstStyle/>
        <a:p>
          <a:endParaRPr lang="en-US"/>
        </a:p>
      </dgm:t>
    </dgm:pt>
    <dgm:pt modelId="{732FAE25-6200-4F5F-8F79-A718041771D5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/>
            <a:t>Copyrights</a:t>
          </a:r>
        </a:p>
      </dgm:t>
    </dgm:pt>
    <dgm:pt modelId="{47A1E34A-39C2-45D0-B1B2-FA8CD54C691F}" type="parTrans" cxnId="{567DADE5-ADA7-4AD5-B3E8-1DF812313EF5}">
      <dgm:prSet/>
      <dgm:spPr/>
      <dgm:t>
        <a:bodyPr/>
        <a:lstStyle/>
        <a:p>
          <a:endParaRPr lang="en-US"/>
        </a:p>
      </dgm:t>
    </dgm:pt>
    <dgm:pt modelId="{92EA4697-DCE2-4843-8E50-8BA9325C1E13}" type="sibTrans" cxnId="{567DADE5-ADA7-4AD5-B3E8-1DF812313EF5}">
      <dgm:prSet/>
      <dgm:spPr/>
      <dgm:t>
        <a:bodyPr/>
        <a:lstStyle/>
        <a:p>
          <a:endParaRPr lang="en-US"/>
        </a:p>
      </dgm:t>
    </dgm:pt>
    <dgm:pt modelId="{85881B94-712F-422F-BE33-E8D48D45ECE6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/>
            <a:t>Data</a:t>
          </a:r>
        </a:p>
      </dgm:t>
    </dgm:pt>
    <dgm:pt modelId="{04E159DD-B912-47FD-A516-CF711719D56E}" type="parTrans" cxnId="{CB55F6D8-9816-4728-8E25-2FAF4CED2612}">
      <dgm:prSet/>
      <dgm:spPr/>
      <dgm:t>
        <a:bodyPr/>
        <a:lstStyle/>
        <a:p>
          <a:endParaRPr lang="en-US"/>
        </a:p>
      </dgm:t>
    </dgm:pt>
    <dgm:pt modelId="{72821F82-3C26-4114-8FC9-1C0AC5398AFB}" type="sibTrans" cxnId="{CB55F6D8-9816-4728-8E25-2FAF4CED2612}">
      <dgm:prSet/>
      <dgm:spPr/>
      <dgm:t>
        <a:bodyPr/>
        <a:lstStyle/>
        <a:p>
          <a:endParaRPr lang="en-US"/>
        </a:p>
      </dgm:t>
    </dgm:pt>
    <dgm:pt modelId="{8E16F3FF-BCFE-45FD-A674-4E3CBA517F0C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Current work has start-up implications</a:t>
          </a:r>
        </a:p>
      </dgm:t>
    </dgm:pt>
    <dgm:pt modelId="{E2E112C4-A198-49EB-9A23-FBA0BD9A395A}" type="parTrans" cxnId="{BAFDF565-CB3A-4BAF-9FCC-B9DAD1A9D2EB}">
      <dgm:prSet/>
      <dgm:spPr/>
      <dgm:t>
        <a:bodyPr/>
        <a:lstStyle/>
        <a:p>
          <a:endParaRPr lang="en-US"/>
        </a:p>
      </dgm:t>
    </dgm:pt>
    <dgm:pt modelId="{3D13C7A6-83C4-4E63-9EF3-1C85FAD5C1C2}" type="sibTrans" cxnId="{BAFDF565-CB3A-4BAF-9FCC-B9DAD1A9D2EB}">
      <dgm:prSet/>
      <dgm:spPr/>
      <dgm:t>
        <a:bodyPr/>
        <a:lstStyle/>
        <a:p>
          <a:endParaRPr lang="en-US"/>
        </a:p>
      </dgm:t>
    </dgm:pt>
    <dgm:pt modelId="{8DE33383-AA3F-4971-950B-E92F67C1FA84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/>
            <a:t>Start-up Formation</a:t>
          </a:r>
        </a:p>
      </dgm:t>
    </dgm:pt>
    <dgm:pt modelId="{A6FF8D7D-C66A-4741-A13D-70D8969BDDD8}" type="parTrans" cxnId="{DBE6DEFC-1348-4BDE-B6A9-1CFAF6BAA520}">
      <dgm:prSet/>
      <dgm:spPr/>
      <dgm:t>
        <a:bodyPr/>
        <a:lstStyle/>
        <a:p>
          <a:endParaRPr lang="en-US"/>
        </a:p>
      </dgm:t>
    </dgm:pt>
    <dgm:pt modelId="{538BA2FD-7FFB-444B-8866-E2D41EB8DAE1}" type="sibTrans" cxnId="{DBE6DEFC-1348-4BDE-B6A9-1CFAF6BAA520}">
      <dgm:prSet/>
      <dgm:spPr/>
      <dgm:t>
        <a:bodyPr/>
        <a:lstStyle/>
        <a:p>
          <a:endParaRPr lang="en-US"/>
        </a:p>
      </dgm:t>
    </dgm:pt>
    <dgm:pt modelId="{716A0CB4-4F5B-4964-B7F0-AD2F9AEECD72}">
      <dgm:prSet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/>
            <a:t>Northwestern IP is transitioning from academic research to commercial application</a:t>
          </a:r>
        </a:p>
      </dgm:t>
    </dgm:pt>
    <dgm:pt modelId="{1F74A129-6204-42A8-A19E-F0B9B1649F53}" type="parTrans" cxnId="{6C080C6C-B32E-4F30-B474-3EC1E81826A9}">
      <dgm:prSet/>
      <dgm:spPr/>
      <dgm:t>
        <a:bodyPr/>
        <a:lstStyle/>
        <a:p>
          <a:endParaRPr lang="en-US"/>
        </a:p>
      </dgm:t>
    </dgm:pt>
    <dgm:pt modelId="{A601B9EC-FD3D-4EEA-8A3F-7CB24A0A3F2D}" type="sibTrans" cxnId="{6C080C6C-B32E-4F30-B474-3EC1E81826A9}">
      <dgm:prSet/>
      <dgm:spPr/>
      <dgm:t>
        <a:bodyPr/>
        <a:lstStyle/>
        <a:p>
          <a:endParaRPr lang="en-US"/>
        </a:p>
      </dgm:t>
    </dgm:pt>
    <dgm:pt modelId="{B98855EE-6CEF-4E5B-B01A-71E7D0EF2EBD}" type="pres">
      <dgm:prSet presAssocID="{3D1FC1D1-85FE-4718-BE81-845F8A6B6032}" presName="Name0" presStyleCnt="0">
        <dgm:presLayoutVars>
          <dgm:dir/>
          <dgm:animLvl val="lvl"/>
          <dgm:resizeHandles val="exact"/>
        </dgm:presLayoutVars>
      </dgm:prSet>
      <dgm:spPr/>
    </dgm:pt>
    <dgm:pt modelId="{1CEBEECB-CBF4-4B93-99B6-AB3A665396C2}" type="pres">
      <dgm:prSet presAssocID="{503FD601-73E5-4D97-9152-0C2991C5BE70}" presName="composite" presStyleCnt="0"/>
      <dgm:spPr/>
    </dgm:pt>
    <dgm:pt modelId="{2D651930-1EC7-4D70-B854-9429D8C4D5B9}" type="pres">
      <dgm:prSet presAssocID="{503FD601-73E5-4D97-9152-0C2991C5BE7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BA361EFC-5003-4764-AB55-1999F5B72AA2}" type="pres">
      <dgm:prSet presAssocID="{503FD601-73E5-4D97-9152-0C2991C5BE70}" presName="desTx" presStyleLbl="alignAccFollowNode1" presStyleIdx="0" presStyleCnt="2">
        <dgm:presLayoutVars>
          <dgm:bulletEnabled val="1"/>
        </dgm:presLayoutVars>
      </dgm:prSet>
      <dgm:spPr/>
    </dgm:pt>
    <dgm:pt modelId="{F588396D-C0D1-4339-8E49-1660C0D36B2E}" type="pres">
      <dgm:prSet presAssocID="{10F9DABE-F2F6-4530-BF25-96FFB9E2C621}" presName="space" presStyleCnt="0"/>
      <dgm:spPr/>
    </dgm:pt>
    <dgm:pt modelId="{8AA1D530-B18F-4A7C-B35D-023148F264F5}" type="pres">
      <dgm:prSet presAssocID="{8E16F3FF-BCFE-45FD-A674-4E3CBA517F0C}" presName="composite" presStyleCnt="0"/>
      <dgm:spPr/>
    </dgm:pt>
    <dgm:pt modelId="{8D2D4CDC-7C42-444C-87BC-20EA7BC9D3F3}" type="pres">
      <dgm:prSet presAssocID="{8E16F3FF-BCFE-45FD-A674-4E3CBA517F0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0165D5AF-8EC2-4128-9CB8-2790D969B137}" type="pres">
      <dgm:prSet presAssocID="{8E16F3FF-BCFE-45FD-A674-4E3CBA517F0C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57D7E05-6B48-4046-99F2-8BDAADA9E791}" type="presOf" srcId="{8E16F3FF-BCFE-45FD-A674-4E3CBA517F0C}" destId="{8D2D4CDC-7C42-444C-87BC-20EA7BC9D3F3}" srcOrd="0" destOrd="0" presId="urn:microsoft.com/office/officeart/2005/8/layout/hList1"/>
    <dgm:cxn modelId="{F96E4009-AF9B-4DE5-AA1B-3F49A0DCA554}" type="presOf" srcId="{8DE33383-AA3F-4971-950B-E92F67C1FA84}" destId="{0165D5AF-8EC2-4128-9CB8-2790D969B137}" srcOrd="0" destOrd="0" presId="urn:microsoft.com/office/officeart/2005/8/layout/hList1"/>
    <dgm:cxn modelId="{F5807819-40C4-463E-92E8-B214B063639C}" srcId="{3D1FC1D1-85FE-4718-BE81-845F8A6B6032}" destId="{503FD601-73E5-4D97-9152-0C2991C5BE70}" srcOrd="0" destOrd="0" parTransId="{0EEE0DEB-B24A-429A-8973-15E043E7D72E}" sibTransId="{10F9DABE-F2F6-4530-BF25-96FFB9E2C621}"/>
    <dgm:cxn modelId="{016A0620-A0D6-47CC-98A7-7047690D537D}" type="presOf" srcId="{732FAE25-6200-4F5F-8F79-A718041771D5}" destId="{BA361EFC-5003-4764-AB55-1999F5B72AA2}" srcOrd="0" destOrd="0" presId="urn:microsoft.com/office/officeart/2005/8/layout/hList1"/>
    <dgm:cxn modelId="{57E3ED3C-CD86-4BB9-9800-482A073B9946}" type="presOf" srcId="{3D1FC1D1-85FE-4718-BE81-845F8A6B6032}" destId="{B98855EE-6CEF-4E5B-B01A-71E7D0EF2EBD}" srcOrd="0" destOrd="0" presId="urn:microsoft.com/office/officeart/2005/8/layout/hList1"/>
    <dgm:cxn modelId="{FA20F33E-447A-4CED-ACA6-1ADA1D7DCB8E}" type="presOf" srcId="{716A0CB4-4F5B-4964-B7F0-AD2F9AEECD72}" destId="{0165D5AF-8EC2-4128-9CB8-2790D969B137}" srcOrd="0" destOrd="1" presId="urn:microsoft.com/office/officeart/2005/8/layout/hList1"/>
    <dgm:cxn modelId="{BAFDF565-CB3A-4BAF-9FCC-B9DAD1A9D2EB}" srcId="{3D1FC1D1-85FE-4718-BE81-845F8A6B6032}" destId="{8E16F3FF-BCFE-45FD-A674-4E3CBA517F0C}" srcOrd="1" destOrd="0" parTransId="{E2E112C4-A198-49EB-9A23-FBA0BD9A395A}" sibTransId="{3D13C7A6-83C4-4E63-9EF3-1C85FAD5C1C2}"/>
    <dgm:cxn modelId="{6C080C6C-B32E-4F30-B474-3EC1E81826A9}" srcId="{8E16F3FF-BCFE-45FD-A674-4E3CBA517F0C}" destId="{716A0CB4-4F5B-4964-B7F0-AD2F9AEECD72}" srcOrd="1" destOrd="0" parTransId="{1F74A129-6204-42A8-A19E-F0B9B1649F53}" sibTransId="{A601B9EC-FD3D-4EEA-8A3F-7CB24A0A3F2D}"/>
    <dgm:cxn modelId="{52D6B7C7-3434-46D6-80F4-D1192B963EA4}" type="presOf" srcId="{503FD601-73E5-4D97-9152-0C2991C5BE70}" destId="{2D651930-1EC7-4D70-B854-9429D8C4D5B9}" srcOrd="0" destOrd="0" presId="urn:microsoft.com/office/officeart/2005/8/layout/hList1"/>
    <dgm:cxn modelId="{CB55F6D8-9816-4728-8E25-2FAF4CED2612}" srcId="{503FD601-73E5-4D97-9152-0C2991C5BE70}" destId="{85881B94-712F-422F-BE33-E8D48D45ECE6}" srcOrd="1" destOrd="0" parTransId="{04E159DD-B912-47FD-A516-CF711719D56E}" sibTransId="{72821F82-3C26-4114-8FC9-1C0AC5398AFB}"/>
    <dgm:cxn modelId="{CFEC63E3-DB9B-4A39-85B8-4B3DB00CB39E}" type="presOf" srcId="{85881B94-712F-422F-BE33-E8D48D45ECE6}" destId="{BA361EFC-5003-4764-AB55-1999F5B72AA2}" srcOrd="0" destOrd="1" presId="urn:microsoft.com/office/officeart/2005/8/layout/hList1"/>
    <dgm:cxn modelId="{567DADE5-ADA7-4AD5-B3E8-1DF812313EF5}" srcId="{503FD601-73E5-4D97-9152-0C2991C5BE70}" destId="{732FAE25-6200-4F5F-8F79-A718041771D5}" srcOrd="0" destOrd="0" parTransId="{47A1E34A-39C2-45D0-B1B2-FA8CD54C691F}" sibTransId="{92EA4697-DCE2-4843-8E50-8BA9325C1E13}"/>
    <dgm:cxn modelId="{DBE6DEFC-1348-4BDE-B6A9-1CFAF6BAA520}" srcId="{8E16F3FF-BCFE-45FD-A674-4E3CBA517F0C}" destId="{8DE33383-AA3F-4971-950B-E92F67C1FA84}" srcOrd="0" destOrd="0" parTransId="{A6FF8D7D-C66A-4741-A13D-70D8969BDDD8}" sibTransId="{538BA2FD-7FFB-444B-8866-E2D41EB8DAE1}"/>
    <dgm:cxn modelId="{7FA36CFD-9910-4E01-974A-E266625127F6}" type="presParOf" srcId="{B98855EE-6CEF-4E5B-B01A-71E7D0EF2EBD}" destId="{1CEBEECB-CBF4-4B93-99B6-AB3A665396C2}" srcOrd="0" destOrd="0" presId="urn:microsoft.com/office/officeart/2005/8/layout/hList1"/>
    <dgm:cxn modelId="{9EF620D7-0164-4502-8111-980C2EF5DC0B}" type="presParOf" srcId="{1CEBEECB-CBF4-4B93-99B6-AB3A665396C2}" destId="{2D651930-1EC7-4D70-B854-9429D8C4D5B9}" srcOrd="0" destOrd="0" presId="urn:microsoft.com/office/officeart/2005/8/layout/hList1"/>
    <dgm:cxn modelId="{11B5198D-D2C1-4F90-8A0B-690EE5DB4834}" type="presParOf" srcId="{1CEBEECB-CBF4-4B93-99B6-AB3A665396C2}" destId="{BA361EFC-5003-4764-AB55-1999F5B72AA2}" srcOrd="1" destOrd="0" presId="urn:microsoft.com/office/officeart/2005/8/layout/hList1"/>
    <dgm:cxn modelId="{3D054E7F-723C-4E07-9FE6-C6BD8E5F4601}" type="presParOf" srcId="{B98855EE-6CEF-4E5B-B01A-71E7D0EF2EBD}" destId="{F588396D-C0D1-4339-8E49-1660C0D36B2E}" srcOrd="1" destOrd="0" presId="urn:microsoft.com/office/officeart/2005/8/layout/hList1"/>
    <dgm:cxn modelId="{F4A2D7CD-77CB-43D2-9B8A-51194F3586E9}" type="presParOf" srcId="{B98855EE-6CEF-4E5B-B01A-71E7D0EF2EBD}" destId="{8AA1D530-B18F-4A7C-B35D-023148F264F5}" srcOrd="2" destOrd="0" presId="urn:microsoft.com/office/officeart/2005/8/layout/hList1"/>
    <dgm:cxn modelId="{09E171DF-F9D7-4E88-BB00-82F1FC32FCF0}" type="presParOf" srcId="{8AA1D530-B18F-4A7C-B35D-023148F264F5}" destId="{8D2D4CDC-7C42-444C-87BC-20EA7BC9D3F3}" srcOrd="0" destOrd="0" presId="urn:microsoft.com/office/officeart/2005/8/layout/hList1"/>
    <dgm:cxn modelId="{471268CA-C56D-4B6E-A39F-6CA65666E7C9}" type="presParOf" srcId="{8AA1D530-B18F-4A7C-B35D-023148F264F5}" destId="{0165D5AF-8EC2-4128-9CB8-2790D969B13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0E247F-F128-41DB-B5C6-B236E93F7038}" type="doc">
      <dgm:prSet loTypeId="urn:microsoft.com/office/officeart/2005/8/layout/default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CA276E1-4D37-4F88-8390-5E9CD9300D2A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/>
            <a:t>STTR/SBIR Grants</a:t>
          </a:r>
        </a:p>
      </dgm:t>
    </dgm:pt>
    <dgm:pt modelId="{C4E3FCB4-9255-45E9-88A3-3453FB31DEB0}" type="parTrans" cxnId="{E4FDB80A-A825-46C7-A219-DE4B48596237}">
      <dgm:prSet/>
      <dgm:spPr/>
      <dgm:t>
        <a:bodyPr/>
        <a:lstStyle/>
        <a:p>
          <a:endParaRPr lang="en-US"/>
        </a:p>
      </dgm:t>
    </dgm:pt>
    <dgm:pt modelId="{ECB2FF3B-5B13-4F70-ADEB-B745E6B98750}" type="sibTrans" cxnId="{E4FDB80A-A825-46C7-A219-DE4B48596237}">
      <dgm:prSet/>
      <dgm:spPr/>
      <dgm:t>
        <a:bodyPr/>
        <a:lstStyle/>
        <a:p>
          <a:endParaRPr lang="en-US"/>
        </a:p>
      </dgm:t>
    </dgm:pt>
    <dgm:pt modelId="{5D4CA463-446E-4949-B655-B3F406D42904}">
      <dgm:prSet/>
      <dgm:spPr>
        <a:solidFill>
          <a:schemeClr val="accent4"/>
        </a:solidFill>
      </dgm:spPr>
      <dgm:t>
        <a:bodyPr/>
        <a:lstStyle/>
        <a:p>
          <a:r>
            <a:rPr lang="en-US" dirty="0"/>
            <a:t>Start-Up Competitions</a:t>
          </a:r>
        </a:p>
      </dgm:t>
    </dgm:pt>
    <dgm:pt modelId="{1D048CB8-D6DF-43A4-BCCC-D79FDD7EB411}" type="parTrans" cxnId="{D224171E-0AC0-4D9F-9AD2-E3B2ADA41F9B}">
      <dgm:prSet/>
      <dgm:spPr/>
      <dgm:t>
        <a:bodyPr/>
        <a:lstStyle/>
        <a:p>
          <a:endParaRPr lang="en-US"/>
        </a:p>
      </dgm:t>
    </dgm:pt>
    <dgm:pt modelId="{41C7B2B1-C0FE-4111-AE31-43943739940E}" type="sibTrans" cxnId="{D224171E-0AC0-4D9F-9AD2-E3B2ADA41F9B}">
      <dgm:prSet/>
      <dgm:spPr/>
      <dgm:t>
        <a:bodyPr/>
        <a:lstStyle/>
        <a:p>
          <a:endParaRPr lang="en-US"/>
        </a:p>
      </dgm:t>
    </dgm:pt>
    <dgm:pt modelId="{82ABC973-1618-4C7C-95C2-2BC8B8A0696E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Local Incubators &amp; Accelerators</a:t>
          </a:r>
        </a:p>
      </dgm:t>
    </dgm:pt>
    <dgm:pt modelId="{F6C0AC1A-8469-4697-852C-A4D754FE7FA4}" type="parTrans" cxnId="{6B8DEB23-61A7-4559-A738-9CEDFE8D9153}">
      <dgm:prSet/>
      <dgm:spPr/>
      <dgm:t>
        <a:bodyPr/>
        <a:lstStyle/>
        <a:p>
          <a:endParaRPr lang="en-US"/>
        </a:p>
      </dgm:t>
    </dgm:pt>
    <dgm:pt modelId="{3ED13BCE-E5CD-4DB2-9D90-F24634654B23}" type="sibTrans" cxnId="{6B8DEB23-61A7-4559-A738-9CEDFE8D9153}">
      <dgm:prSet/>
      <dgm:spPr/>
      <dgm:t>
        <a:bodyPr/>
        <a:lstStyle/>
        <a:p>
          <a:endParaRPr lang="en-US"/>
        </a:p>
      </dgm:t>
    </dgm:pt>
    <dgm:pt modelId="{A6FF77CC-572C-4D7B-B24D-F5C7C014230E}" type="pres">
      <dgm:prSet presAssocID="{0D0E247F-F128-41DB-B5C6-B236E93F7038}" presName="diagram" presStyleCnt="0">
        <dgm:presLayoutVars>
          <dgm:dir/>
          <dgm:resizeHandles val="exact"/>
        </dgm:presLayoutVars>
      </dgm:prSet>
      <dgm:spPr/>
    </dgm:pt>
    <dgm:pt modelId="{AA387EF4-4144-4781-80E2-303CB0C987D0}" type="pres">
      <dgm:prSet presAssocID="{4CA276E1-4D37-4F88-8390-5E9CD9300D2A}" presName="node" presStyleLbl="node1" presStyleIdx="0" presStyleCnt="3">
        <dgm:presLayoutVars>
          <dgm:bulletEnabled val="1"/>
        </dgm:presLayoutVars>
      </dgm:prSet>
      <dgm:spPr/>
    </dgm:pt>
    <dgm:pt modelId="{5E7E8A0B-D232-4AAF-87E3-8E1693CA8584}" type="pres">
      <dgm:prSet presAssocID="{ECB2FF3B-5B13-4F70-ADEB-B745E6B98750}" presName="sibTrans" presStyleCnt="0"/>
      <dgm:spPr/>
    </dgm:pt>
    <dgm:pt modelId="{55A4860D-F3F8-41E0-B427-D5A48A5424F8}" type="pres">
      <dgm:prSet presAssocID="{5D4CA463-446E-4949-B655-B3F406D42904}" presName="node" presStyleLbl="node1" presStyleIdx="1" presStyleCnt="3">
        <dgm:presLayoutVars>
          <dgm:bulletEnabled val="1"/>
        </dgm:presLayoutVars>
      </dgm:prSet>
      <dgm:spPr/>
    </dgm:pt>
    <dgm:pt modelId="{30ABA115-751E-47C5-99F4-486D1BEC05CD}" type="pres">
      <dgm:prSet presAssocID="{41C7B2B1-C0FE-4111-AE31-43943739940E}" presName="sibTrans" presStyleCnt="0"/>
      <dgm:spPr/>
    </dgm:pt>
    <dgm:pt modelId="{8D3849AC-3A6B-4A2F-8DB5-02F8BAC28812}" type="pres">
      <dgm:prSet presAssocID="{82ABC973-1618-4C7C-95C2-2BC8B8A0696E}" presName="node" presStyleLbl="node1" presStyleIdx="2" presStyleCnt="3">
        <dgm:presLayoutVars>
          <dgm:bulletEnabled val="1"/>
        </dgm:presLayoutVars>
      </dgm:prSet>
      <dgm:spPr/>
    </dgm:pt>
  </dgm:ptLst>
  <dgm:cxnLst>
    <dgm:cxn modelId="{E4FDB80A-A825-46C7-A219-DE4B48596237}" srcId="{0D0E247F-F128-41DB-B5C6-B236E93F7038}" destId="{4CA276E1-4D37-4F88-8390-5E9CD9300D2A}" srcOrd="0" destOrd="0" parTransId="{C4E3FCB4-9255-45E9-88A3-3453FB31DEB0}" sibTransId="{ECB2FF3B-5B13-4F70-ADEB-B745E6B98750}"/>
    <dgm:cxn modelId="{D224171E-0AC0-4D9F-9AD2-E3B2ADA41F9B}" srcId="{0D0E247F-F128-41DB-B5C6-B236E93F7038}" destId="{5D4CA463-446E-4949-B655-B3F406D42904}" srcOrd="1" destOrd="0" parTransId="{1D048CB8-D6DF-43A4-BCCC-D79FDD7EB411}" sibTransId="{41C7B2B1-C0FE-4111-AE31-43943739940E}"/>
    <dgm:cxn modelId="{6B8DEB23-61A7-4559-A738-9CEDFE8D9153}" srcId="{0D0E247F-F128-41DB-B5C6-B236E93F7038}" destId="{82ABC973-1618-4C7C-95C2-2BC8B8A0696E}" srcOrd="2" destOrd="0" parTransId="{F6C0AC1A-8469-4697-852C-A4D754FE7FA4}" sibTransId="{3ED13BCE-E5CD-4DB2-9D90-F24634654B23}"/>
    <dgm:cxn modelId="{7050C43A-CFE1-4B87-A0DB-44122133B18A}" type="presOf" srcId="{5D4CA463-446E-4949-B655-B3F406D42904}" destId="{55A4860D-F3F8-41E0-B427-D5A48A5424F8}" srcOrd="0" destOrd="0" presId="urn:microsoft.com/office/officeart/2005/8/layout/default"/>
    <dgm:cxn modelId="{C6523744-6230-491A-90F6-6D2A5D417083}" type="presOf" srcId="{0D0E247F-F128-41DB-B5C6-B236E93F7038}" destId="{A6FF77CC-572C-4D7B-B24D-F5C7C014230E}" srcOrd="0" destOrd="0" presId="urn:microsoft.com/office/officeart/2005/8/layout/default"/>
    <dgm:cxn modelId="{44A22C6E-3F56-4CD1-965F-8DB873428669}" type="presOf" srcId="{82ABC973-1618-4C7C-95C2-2BC8B8A0696E}" destId="{8D3849AC-3A6B-4A2F-8DB5-02F8BAC28812}" srcOrd="0" destOrd="0" presId="urn:microsoft.com/office/officeart/2005/8/layout/default"/>
    <dgm:cxn modelId="{61CC9FBB-C0EE-45F9-91DB-485520A88E32}" type="presOf" srcId="{4CA276E1-4D37-4F88-8390-5E9CD9300D2A}" destId="{AA387EF4-4144-4781-80E2-303CB0C987D0}" srcOrd="0" destOrd="0" presId="urn:microsoft.com/office/officeart/2005/8/layout/default"/>
    <dgm:cxn modelId="{2F30519A-548E-489C-ACCA-ED55C87466A7}" type="presParOf" srcId="{A6FF77CC-572C-4D7B-B24D-F5C7C014230E}" destId="{AA387EF4-4144-4781-80E2-303CB0C987D0}" srcOrd="0" destOrd="0" presId="urn:microsoft.com/office/officeart/2005/8/layout/default"/>
    <dgm:cxn modelId="{012C9519-94C6-428C-AC4A-8E3C5652B90E}" type="presParOf" srcId="{A6FF77CC-572C-4D7B-B24D-F5C7C014230E}" destId="{5E7E8A0B-D232-4AAF-87E3-8E1693CA8584}" srcOrd="1" destOrd="0" presId="urn:microsoft.com/office/officeart/2005/8/layout/default"/>
    <dgm:cxn modelId="{D3AFD74F-BCD9-4C62-83A6-B87236F99758}" type="presParOf" srcId="{A6FF77CC-572C-4D7B-B24D-F5C7C014230E}" destId="{55A4860D-F3F8-41E0-B427-D5A48A5424F8}" srcOrd="2" destOrd="0" presId="urn:microsoft.com/office/officeart/2005/8/layout/default"/>
    <dgm:cxn modelId="{A23A697F-FA2F-4BB8-92F9-71A4A3CE262D}" type="presParOf" srcId="{A6FF77CC-572C-4D7B-B24D-F5C7C014230E}" destId="{30ABA115-751E-47C5-99F4-486D1BEC05CD}" srcOrd="3" destOrd="0" presId="urn:microsoft.com/office/officeart/2005/8/layout/default"/>
    <dgm:cxn modelId="{7BC9764F-17EC-4336-A46C-9134CCD064E4}" type="presParOf" srcId="{A6FF77CC-572C-4D7B-B24D-F5C7C014230E}" destId="{8D3849AC-3A6B-4A2F-8DB5-02F8BAC28812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8A2CA3-FD62-4F7C-B17A-BF3565EFE5E6}">
      <dsp:nvSpPr>
        <dsp:cNvPr id="0" name=""/>
        <dsp:cNvSpPr/>
      </dsp:nvSpPr>
      <dsp:spPr>
        <a:xfrm>
          <a:off x="0" y="422571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C4C5E9-C816-4364-81AE-34DD7526DD61}">
      <dsp:nvSpPr>
        <dsp:cNvPr id="0" name=""/>
        <dsp:cNvSpPr/>
      </dsp:nvSpPr>
      <dsp:spPr>
        <a:xfrm>
          <a:off x="411480" y="97851"/>
          <a:ext cx="5760720" cy="649440"/>
        </a:xfrm>
        <a:prstGeom prst="roundRect">
          <a:avLst/>
        </a:prstGeom>
        <a:gradFill rotWithShape="0">
          <a:gsLst>
            <a:gs pos="100000">
              <a:schemeClr val="bg1">
                <a:lumMod val="95000"/>
              </a:schemeClr>
            </a:gs>
            <a:gs pos="62000">
              <a:srgbClr val="7030A0"/>
            </a:gs>
            <a:gs pos="100000">
              <a:schemeClr val="bg1">
                <a:lumMod val="9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Exclusive Licenses</a:t>
          </a:r>
        </a:p>
      </dsp:txBody>
      <dsp:txXfrm>
        <a:off x="443183" y="129554"/>
        <a:ext cx="5697314" cy="586034"/>
      </dsp:txXfrm>
    </dsp:sp>
    <dsp:sp modelId="{5EE60FE1-978B-419C-9694-6E50E80C1C4D}">
      <dsp:nvSpPr>
        <dsp:cNvPr id="0" name=""/>
        <dsp:cNvSpPr/>
      </dsp:nvSpPr>
      <dsp:spPr>
        <a:xfrm>
          <a:off x="0" y="1420491"/>
          <a:ext cx="8229600" cy="2009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58216" rIns="638708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Copyrights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Research materials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Software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Data</a:t>
          </a:r>
        </a:p>
      </dsp:txBody>
      <dsp:txXfrm>
        <a:off x="0" y="1420491"/>
        <a:ext cx="8229600" cy="2009700"/>
      </dsp:txXfrm>
    </dsp:sp>
    <dsp:sp modelId="{75160B8A-6FE2-49EB-A360-C5F0BFA66A65}">
      <dsp:nvSpPr>
        <dsp:cNvPr id="0" name=""/>
        <dsp:cNvSpPr/>
      </dsp:nvSpPr>
      <dsp:spPr>
        <a:xfrm>
          <a:off x="411480" y="1095771"/>
          <a:ext cx="5760720" cy="649440"/>
        </a:xfrm>
        <a:prstGeom prst="roundRect">
          <a:avLst/>
        </a:prstGeom>
        <a:gradFill rotWithShape="0">
          <a:gsLst>
            <a:gs pos="67000">
              <a:srgbClr val="7030A0"/>
            </a:gs>
            <a:gs pos="100000">
              <a:schemeClr val="bg1">
                <a:lumMod val="9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Non-Exclusive Licenses</a:t>
          </a:r>
        </a:p>
      </dsp:txBody>
      <dsp:txXfrm>
        <a:off x="443183" y="1127474"/>
        <a:ext cx="5697314" cy="586034"/>
      </dsp:txXfrm>
    </dsp:sp>
    <dsp:sp modelId="{65C195EC-31A1-45F6-AD11-03CC0A2D7961}">
      <dsp:nvSpPr>
        <dsp:cNvPr id="0" name=""/>
        <dsp:cNvSpPr/>
      </dsp:nvSpPr>
      <dsp:spPr>
        <a:xfrm>
          <a:off x="0" y="3873711"/>
          <a:ext cx="82296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78DFB-39D1-4A14-8104-7F15A2140A2E}">
      <dsp:nvSpPr>
        <dsp:cNvPr id="0" name=""/>
        <dsp:cNvSpPr/>
      </dsp:nvSpPr>
      <dsp:spPr>
        <a:xfrm>
          <a:off x="411480" y="3548991"/>
          <a:ext cx="5760720" cy="649440"/>
        </a:xfrm>
        <a:prstGeom prst="roundRect">
          <a:avLst/>
        </a:prstGeom>
        <a:gradFill rotWithShape="0">
          <a:gsLst>
            <a:gs pos="59000">
              <a:srgbClr val="7030A0"/>
            </a:gs>
            <a:gs pos="100000">
              <a:schemeClr val="bg1">
                <a:lumMod val="9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Materials Transfer Agreements</a:t>
          </a:r>
        </a:p>
      </dsp:txBody>
      <dsp:txXfrm>
        <a:off x="443183" y="3580694"/>
        <a:ext cx="5697314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D84CF2-376F-41E4-905F-AA2A52B1A79E}">
      <dsp:nvSpPr>
        <dsp:cNvPr id="0" name=""/>
        <dsp:cNvSpPr/>
      </dsp:nvSpPr>
      <dsp:spPr>
        <a:xfrm rot="5400000">
          <a:off x="4658734" y="-1461671"/>
          <a:ext cx="1874787" cy="5266944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Good product/market fit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Significant scale-up requirement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Lack of interest in entrepreneurship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Ready to go to market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Small or specialty market that cannot support a start-up</a:t>
          </a:r>
        </a:p>
      </dsp:txBody>
      <dsp:txXfrm rot="-5400000">
        <a:off x="2962656" y="325927"/>
        <a:ext cx="5175424" cy="1691747"/>
      </dsp:txXfrm>
    </dsp:sp>
    <dsp:sp modelId="{9FEAE060-3B96-48B2-ACF6-B84B1BB48D87}">
      <dsp:nvSpPr>
        <dsp:cNvPr id="0" name=""/>
        <dsp:cNvSpPr/>
      </dsp:nvSpPr>
      <dsp:spPr>
        <a:xfrm>
          <a:off x="0" y="0"/>
          <a:ext cx="2962656" cy="2343483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Established Companies</a:t>
          </a:r>
        </a:p>
      </dsp:txBody>
      <dsp:txXfrm>
        <a:off x="114399" y="114399"/>
        <a:ext cx="2733858" cy="2114685"/>
      </dsp:txXfrm>
    </dsp:sp>
    <dsp:sp modelId="{93FDED01-7F0B-4B89-8A4B-1CE66E404BDD}">
      <dsp:nvSpPr>
        <dsp:cNvPr id="0" name=""/>
        <dsp:cNvSpPr/>
      </dsp:nvSpPr>
      <dsp:spPr>
        <a:xfrm rot="5400000">
          <a:off x="4658734" y="998986"/>
          <a:ext cx="1874787" cy="5266944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Opportunities to derisk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Expert involvement from scientific founders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Ability to attract capital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Sufficient market size to sustain a business</a:t>
          </a:r>
        </a:p>
      </dsp:txBody>
      <dsp:txXfrm rot="-5400000">
        <a:off x="2962656" y="2786584"/>
        <a:ext cx="5175424" cy="1691747"/>
      </dsp:txXfrm>
    </dsp:sp>
    <dsp:sp modelId="{40D946E5-839D-4C7D-95DE-12EA4F9740F7}">
      <dsp:nvSpPr>
        <dsp:cNvPr id="0" name=""/>
        <dsp:cNvSpPr/>
      </dsp:nvSpPr>
      <dsp:spPr>
        <a:xfrm>
          <a:off x="0" y="2460716"/>
          <a:ext cx="2962656" cy="2343483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Start-ups</a:t>
          </a:r>
        </a:p>
      </dsp:txBody>
      <dsp:txXfrm>
        <a:off x="114399" y="2575115"/>
        <a:ext cx="2733858" cy="21146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51930-1EC7-4D70-B854-9429D8C4D5B9}">
      <dsp:nvSpPr>
        <dsp:cNvPr id="0" name=""/>
        <dsp:cNvSpPr/>
      </dsp:nvSpPr>
      <dsp:spPr>
        <a:xfrm>
          <a:off x="40" y="121306"/>
          <a:ext cx="3845569" cy="1134835"/>
        </a:xfrm>
        <a:prstGeom prst="rect">
          <a:avLst/>
        </a:prstGeom>
        <a:solidFill>
          <a:schemeClr val="accent4"/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Existing IP has commercial interest</a:t>
          </a:r>
        </a:p>
      </dsp:txBody>
      <dsp:txXfrm>
        <a:off x="40" y="121306"/>
        <a:ext cx="3845569" cy="1134835"/>
      </dsp:txXfrm>
    </dsp:sp>
    <dsp:sp modelId="{BA361EFC-5003-4764-AB55-1999F5B72AA2}">
      <dsp:nvSpPr>
        <dsp:cNvPr id="0" name=""/>
        <dsp:cNvSpPr/>
      </dsp:nvSpPr>
      <dsp:spPr>
        <a:xfrm>
          <a:off x="40" y="1256141"/>
          <a:ext cx="3845569" cy="3148515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Copyrights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Data</a:t>
          </a:r>
        </a:p>
      </dsp:txBody>
      <dsp:txXfrm>
        <a:off x="40" y="1256141"/>
        <a:ext cx="3845569" cy="3148515"/>
      </dsp:txXfrm>
    </dsp:sp>
    <dsp:sp modelId="{8D2D4CDC-7C42-444C-87BC-20EA7BC9D3F3}">
      <dsp:nvSpPr>
        <dsp:cNvPr id="0" name=""/>
        <dsp:cNvSpPr/>
      </dsp:nvSpPr>
      <dsp:spPr>
        <a:xfrm>
          <a:off x="4383989" y="121306"/>
          <a:ext cx="3845569" cy="1134835"/>
        </a:xfrm>
        <a:prstGeom prst="rect">
          <a:avLst/>
        </a:prstGeom>
        <a:solidFill>
          <a:schemeClr val="accent4"/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Current work has start-up implications</a:t>
          </a:r>
        </a:p>
      </dsp:txBody>
      <dsp:txXfrm>
        <a:off x="4383989" y="121306"/>
        <a:ext cx="3845569" cy="1134835"/>
      </dsp:txXfrm>
    </dsp:sp>
    <dsp:sp modelId="{0165D5AF-8EC2-4128-9CB8-2790D969B137}">
      <dsp:nvSpPr>
        <dsp:cNvPr id="0" name=""/>
        <dsp:cNvSpPr/>
      </dsp:nvSpPr>
      <dsp:spPr>
        <a:xfrm>
          <a:off x="4383989" y="1256141"/>
          <a:ext cx="3845569" cy="3148515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354" tIns="165354" rIns="220472" bIns="248031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/>
            <a:t>Start-up Formation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100" kern="1200" dirty="0"/>
            <a:t>Northwestern IP is transitioning from academic research to commercial application</a:t>
          </a:r>
        </a:p>
      </dsp:txBody>
      <dsp:txXfrm>
        <a:off x="4383989" y="1256141"/>
        <a:ext cx="3845569" cy="31485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387EF4-4144-4781-80E2-303CB0C987D0}">
      <dsp:nvSpPr>
        <dsp:cNvPr id="0" name=""/>
        <dsp:cNvSpPr/>
      </dsp:nvSpPr>
      <dsp:spPr>
        <a:xfrm>
          <a:off x="460905" y="1047"/>
          <a:ext cx="3479899" cy="2087939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STTR/SBIR Grants</a:t>
          </a:r>
        </a:p>
      </dsp:txBody>
      <dsp:txXfrm>
        <a:off x="460905" y="1047"/>
        <a:ext cx="3479899" cy="2087939"/>
      </dsp:txXfrm>
    </dsp:sp>
    <dsp:sp modelId="{55A4860D-F3F8-41E0-B427-D5A48A5424F8}">
      <dsp:nvSpPr>
        <dsp:cNvPr id="0" name=""/>
        <dsp:cNvSpPr/>
      </dsp:nvSpPr>
      <dsp:spPr>
        <a:xfrm>
          <a:off x="4288794" y="1047"/>
          <a:ext cx="3479899" cy="2087939"/>
        </a:xfrm>
        <a:prstGeom prst="rect">
          <a:avLst/>
        </a:prstGeom>
        <a:solidFill>
          <a:schemeClr val="accent4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Start-Up Competitions</a:t>
          </a:r>
        </a:p>
      </dsp:txBody>
      <dsp:txXfrm>
        <a:off x="4288794" y="1047"/>
        <a:ext cx="3479899" cy="2087939"/>
      </dsp:txXfrm>
    </dsp:sp>
    <dsp:sp modelId="{8D3849AC-3A6B-4A2F-8DB5-02F8BAC28812}">
      <dsp:nvSpPr>
        <dsp:cNvPr id="0" name=""/>
        <dsp:cNvSpPr/>
      </dsp:nvSpPr>
      <dsp:spPr>
        <a:xfrm>
          <a:off x="2374850" y="2436976"/>
          <a:ext cx="3479899" cy="2087939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Local Incubators &amp; Accelerators</a:t>
          </a:r>
        </a:p>
      </dsp:txBody>
      <dsp:txXfrm>
        <a:off x="2374850" y="2436976"/>
        <a:ext cx="3479899" cy="2087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D1952-4C8C-594A-8D47-CC3EBD31CD69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2E9FD-FA40-FC48-8917-175ED0BCC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048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E82BA9-193E-D440-8A2C-9653656F2AE3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3C63D-0C1A-0E4C-A0BD-8D65A95424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056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tor Pag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056080"/>
            <a:ext cx="9144000" cy="27388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Separator</a:t>
            </a:r>
          </a:p>
        </p:txBody>
      </p:sp>
    </p:spTree>
    <p:extLst>
      <p:ext uri="{BB962C8B-B14F-4D97-AF65-F5344CB8AC3E}">
        <p14:creationId xmlns:p14="http://schemas.microsoft.com/office/powerpoint/2010/main" val="61177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B362BA78-8688-C546-A03A-2A39F84C0B58}" type="datetime1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78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EF5B9135-15EF-DE46-84CC-16626B0FAF7F}" type="datetime1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136197" y="-4060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29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7ADD-011F-3541-9724-9C7FC92455D5}" type="datetime1">
              <a:rPr lang="en-US" smtClean="0"/>
              <a:t>4/30/2025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32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D3421027-4EC0-9C48-8CFB-B8A3104CB056}" type="datetime1">
              <a:rPr lang="en-US" smtClean="0"/>
              <a:pPr/>
              <a:t>4/30/2025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0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FA5DAB8B-8178-D047-869E-5A62AF236443}" type="datetime1">
              <a:rPr lang="en-US" smtClean="0"/>
              <a:t>4/30/2025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408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  <a:lvl2pPr>
              <a:defRPr>
                <a:latin typeface="Arial"/>
              </a:defRPr>
            </a:lvl2pPr>
            <a:lvl3pPr>
              <a:defRPr>
                <a:latin typeface="Arial"/>
              </a:defRPr>
            </a:lvl3pPr>
            <a:lvl4pPr>
              <a:defRPr>
                <a:latin typeface="Arial"/>
              </a:defRPr>
            </a:lvl4pPr>
            <a:lvl5pPr>
              <a:defRPr>
                <a:latin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B9AB8213-A564-3C44-8CA0-968996562138}" type="datetime1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66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0A83DA12-03A5-114A-ABAE-78CD6BB6AC19}" type="datetime1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3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/>
              </a:defRPr>
            </a:lvl1pPr>
            <a:lvl2pPr>
              <a:defRPr sz="24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FFF386F-14E4-954A-9EC2-E277FFD66D49}" type="datetime1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/>
              </a:defRPr>
            </a:lvl1pPr>
            <a:lvl2pPr>
              <a:defRPr sz="20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D8FFCF06-3344-8345-BEA6-DDAEFCC6ECCE}" type="datetime1">
              <a:rPr lang="en-US" smtClean="0"/>
              <a:pPr/>
              <a:t>4/30/2025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70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84C6D879-35D4-554E-9D6D-93E8130AA922}" type="datetime1">
              <a:rPr lang="en-US" smtClean="0"/>
              <a:pPr/>
              <a:t>4/30/2025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0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/>
              </a:defRPr>
            </a:lvl1pPr>
            <a:lvl2pPr>
              <a:defRPr sz="2800">
                <a:latin typeface="Arial"/>
              </a:defRPr>
            </a:lvl2pPr>
            <a:lvl3pPr>
              <a:defRPr sz="2400">
                <a:latin typeface="Arial"/>
              </a:defRPr>
            </a:lvl3pPr>
            <a:lvl4pPr>
              <a:defRPr sz="2000">
                <a:latin typeface="Arial"/>
              </a:defRPr>
            </a:lvl4pPr>
            <a:lvl5pPr>
              <a:defRPr sz="2000">
                <a:latin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AB182AE3-760A-8E44-AB65-03A533386DFC}" type="datetime1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4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C176C-065F-124D-AAA4-94F2B7A2EC7C}" type="datetime1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39168" y="6356350"/>
            <a:ext cx="5975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106E12CD-FCB1-464E-A775-0B83FDDACE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96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5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microsoft.com/office/2018/10/relationships/comments" Target="../comments/modernComment_117_712AE60C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Kathleen.butcher@northwestern.edu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linkedin.com/in/arjanquist" TargetMode="External"/><Relationship Id="rId5" Type="http://schemas.openxmlformats.org/officeDocument/2006/relationships/hyperlink" Target="mailto:arjan.quist@northwestern.edu" TargetMode="External"/><Relationship Id="rId4" Type="http://schemas.openxmlformats.org/officeDocument/2006/relationships/hyperlink" Target="https://www.linkedin.com/in/katiebutcher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421" y="1432494"/>
            <a:ext cx="7758578" cy="1470025"/>
          </a:xfrm>
        </p:spPr>
        <p:txBody>
          <a:bodyPr/>
          <a:lstStyle/>
          <a:p>
            <a:pPr algn="l"/>
            <a:r>
              <a:rPr lang="en-US" dirty="0"/>
              <a:t>Innovation + New </a:t>
            </a:r>
            <a:br>
              <a:rPr lang="en-US" dirty="0"/>
            </a:br>
            <a:r>
              <a:rPr lang="en-US" dirty="0"/>
              <a:t>Ventures Office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9250" y="2902519"/>
            <a:ext cx="7074749" cy="1752600"/>
          </a:xfrm>
        </p:spPr>
        <p:txBody>
          <a:bodyPr/>
          <a:lstStyle/>
          <a:p>
            <a:pPr algn="l"/>
            <a:r>
              <a:rPr lang="en-US" dirty="0"/>
              <a:t>Licensing &amp; </a:t>
            </a:r>
            <a:r>
              <a:rPr lang="en-US"/>
              <a:t>New Venture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333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465E46-1947-0C66-2FCC-8D03948D0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Third-Parties &amp; IP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B68F513-328B-1905-72EA-2718BBD5D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gradFill>
            <a:gsLst>
              <a:gs pos="0">
                <a:schemeClr val="accent4">
                  <a:lumMod val="67000"/>
                </a:schemeClr>
              </a:gs>
              <a:gs pos="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/>
          <a:lstStyle/>
          <a:p>
            <a:r>
              <a:rPr lang="en-US" dirty="0"/>
              <a:t>SPONSORS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6E2D10-3663-55F1-B512-818811F7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/>
          <a:p>
            <a:r>
              <a:rPr lang="en-US" dirty="0"/>
              <a:t>May have ownership / commercialization rights over IP that comes from sponsored projects</a:t>
            </a:r>
          </a:p>
          <a:p>
            <a:r>
              <a:rPr lang="en-US" dirty="0"/>
              <a:t>Can be logical partners for IP commercialization</a:t>
            </a:r>
          </a:p>
          <a:p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FD5DB240-5021-3B08-3707-92F2C9B78E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gradFill>
            <a:gsLst>
              <a:gs pos="0">
                <a:schemeClr val="accent4">
                  <a:lumMod val="67000"/>
                </a:schemeClr>
              </a:gs>
              <a:gs pos="76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COLLABORATORS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0C8661-7B06-BDE1-D6A8-797BFAB9D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/>
          <a:p>
            <a:r>
              <a:rPr lang="en-US" dirty="0"/>
              <a:t>Managed via an Interinstitutional Agreement (IIA)</a:t>
            </a:r>
          </a:p>
          <a:p>
            <a:r>
              <a:rPr lang="en-US" dirty="0"/>
              <a:t>Allows one institution to lead license negotiations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B5B59-3F78-7E1F-7539-1B9658F2C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9168" y="6356350"/>
            <a:ext cx="59757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06E12CD-FCB1-464E-A775-0B83FDDACE03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9" name="Graphic 8" descr="Group brainstorm with solid fill">
            <a:extLst>
              <a:ext uri="{FF2B5EF4-FFF2-40B4-BE49-F238E27FC236}">
                <a16:creationId xmlns:a16="http://schemas.microsoft.com/office/drawing/2014/main" id="{38392FE0-8D45-E797-5E42-BD9C74A28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8134" y="388938"/>
            <a:ext cx="914400" cy="9144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A529DD8-31B8-25FA-0557-B39B469CBBB0}"/>
              </a:ext>
            </a:extLst>
          </p:cNvPr>
          <p:cNvSpPr/>
          <p:nvPr/>
        </p:nvSpPr>
        <p:spPr>
          <a:xfrm>
            <a:off x="457200" y="5187297"/>
            <a:ext cx="8229600" cy="93886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tx1"/>
                </a:solidFill>
              </a:rPr>
              <a:t>Disclosure to INVO is key to managing these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680765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25690-0775-3A1C-0F14-77C5F2DA4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6089D-8095-2E2F-C2A8-3D95BA81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I access IP?</a:t>
            </a:r>
          </a:p>
        </p:txBody>
      </p:sp>
    </p:spTree>
    <p:extLst>
      <p:ext uri="{BB962C8B-B14F-4D97-AF65-F5344CB8AC3E}">
        <p14:creationId xmlns:p14="http://schemas.microsoft.com/office/powerpoint/2010/main" val="1187570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2778E-E6CF-B6E9-7167-95E884427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Options &amp; Licenses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4CA7D-E634-C353-550B-70B894F210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Exclusive Option Agreement</a:t>
            </a:r>
          </a:p>
          <a:p>
            <a:pPr lvl="1"/>
            <a:r>
              <a:rPr lang="en-US" dirty="0"/>
              <a:t>Time-limited</a:t>
            </a:r>
          </a:p>
          <a:p>
            <a:pPr lvl="1"/>
            <a:r>
              <a:rPr lang="en-US" dirty="0"/>
              <a:t>Allows limited access to NU IP to test, study, build relationships, etc.</a:t>
            </a:r>
          </a:p>
          <a:p>
            <a:pPr lvl="1"/>
            <a:r>
              <a:rPr lang="en-US" dirty="0"/>
              <a:t>Low cost </a:t>
            </a:r>
          </a:p>
          <a:p>
            <a:pPr lvl="1"/>
            <a:r>
              <a:rPr lang="en-US" dirty="0"/>
              <a:t>Low commitment</a:t>
            </a:r>
          </a:p>
          <a:p>
            <a:pPr lvl="1"/>
            <a:r>
              <a:rPr lang="en-US" dirty="0"/>
              <a:t>Low barrier to entry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1B512-7066-B268-14A2-5BE7C424F6E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Exclusive License Agreement</a:t>
            </a:r>
          </a:p>
          <a:p>
            <a:pPr lvl="1"/>
            <a:r>
              <a:rPr lang="en-US" dirty="0"/>
              <a:t>Exclusive access to the IP for the term of the patent(s)</a:t>
            </a:r>
          </a:p>
          <a:p>
            <a:pPr lvl="1"/>
            <a:r>
              <a:rPr lang="en-US" dirty="0"/>
              <a:t>Grants rights to manufacture &amp; sell Licensed Products and sublicense IP</a:t>
            </a:r>
          </a:p>
          <a:p>
            <a:pPr lvl="1"/>
            <a:r>
              <a:rPr lang="en-US" dirty="0"/>
              <a:t>Financial commitment</a:t>
            </a:r>
          </a:p>
          <a:p>
            <a:pPr lvl="1"/>
            <a:r>
              <a:rPr lang="en-US" dirty="0"/>
              <a:t>Development milestones required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1EAC93-7CB9-E074-EEB5-452260684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58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17355A6-54B0-E2F3-CF0C-A6417D89C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061258"/>
              </p:ext>
            </p:extLst>
          </p:nvPr>
        </p:nvGraphicFramePr>
        <p:xfrm>
          <a:off x="235634" y="1559536"/>
          <a:ext cx="8672732" cy="413021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49357">
                  <a:extLst>
                    <a:ext uri="{9D8B030D-6E8A-4147-A177-3AD203B41FA5}">
                      <a16:colId xmlns:a16="http://schemas.microsoft.com/office/drawing/2014/main" val="3900928314"/>
                    </a:ext>
                  </a:extLst>
                </a:gridCol>
                <a:gridCol w="3022304">
                  <a:extLst>
                    <a:ext uri="{9D8B030D-6E8A-4147-A177-3AD203B41FA5}">
                      <a16:colId xmlns:a16="http://schemas.microsoft.com/office/drawing/2014/main" val="4169384825"/>
                    </a:ext>
                  </a:extLst>
                </a:gridCol>
                <a:gridCol w="3701071">
                  <a:extLst>
                    <a:ext uri="{9D8B030D-6E8A-4147-A177-3AD203B41FA5}">
                      <a16:colId xmlns:a16="http://schemas.microsoft.com/office/drawing/2014/main" val="3173244507"/>
                    </a:ext>
                  </a:extLst>
                </a:gridCol>
              </a:tblGrid>
              <a:tr h="237015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Option</a:t>
                      </a:r>
                    </a:p>
                  </a:txBody>
                  <a:tcPr marL="68580" marR="68580" marT="34290" marB="3429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License</a:t>
                      </a:r>
                    </a:p>
                  </a:txBody>
                  <a:tcPr marL="68580" marR="68580" marT="34290" marB="3429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789730"/>
                  </a:ext>
                </a:extLst>
              </a:tr>
              <a:tr h="267326">
                <a:tc>
                  <a:txBody>
                    <a:bodyPr/>
                    <a:lstStyle/>
                    <a:p>
                      <a:r>
                        <a:rPr lang="en-US" sz="1000" b="1" dirty="0"/>
                        <a:t>Company Formation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Company must be formed/formally incorporated.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219101"/>
                  </a:ext>
                </a:extLst>
              </a:tr>
              <a:tr h="379224">
                <a:tc>
                  <a:txBody>
                    <a:bodyPr/>
                    <a:lstStyle/>
                    <a:p>
                      <a:r>
                        <a:rPr lang="en-US" sz="1000" b="1" dirty="0"/>
                        <a:t>Technology 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Identify suitable, unencumbered technology and the relative maturity level required for the field.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592167"/>
                  </a:ext>
                </a:extLst>
              </a:tr>
              <a:tr h="687344">
                <a:tc>
                  <a:txBody>
                    <a:bodyPr/>
                    <a:lstStyle/>
                    <a:p>
                      <a:r>
                        <a:rPr lang="en-US" sz="1000" b="1" dirty="0"/>
                        <a:t>Business Plan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Rough outline including potential market size.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Identification of potential market size, anticipated market share, proposed revenue model, timeline to market, funding plan including sources and anticipated amounts, regulatory hurdles, key competitors and potential customers.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041388"/>
                  </a:ext>
                </a:extLst>
              </a:tr>
              <a:tr h="420701">
                <a:tc>
                  <a:txBody>
                    <a:bodyPr/>
                    <a:lstStyle/>
                    <a:p>
                      <a:r>
                        <a:rPr lang="en-US" sz="1000" b="1" dirty="0"/>
                        <a:t>Export Controls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Company has cleared the initial Export Control check 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593460"/>
                  </a:ext>
                </a:extLst>
              </a:tr>
              <a:tr h="534651">
                <a:tc>
                  <a:txBody>
                    <a:bodyPr/>
                    <a:lstStyle/>
                    <a:p>
                      <a:r>
                        <a:rPr lang="en-US" sz="1000" b="1" dirty="0"/>
                        <a:t>Funding Levels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Minimal – company should have a high-level idea of how to obtain initial funding for option extension fee + any foreign filings.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Full funding plan established including anticipated raises in the next one to three years that will fund required fees, R&amp;D, personnel and IP costs.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685004"/>
                  </a:ext>
                </a:extLst>
              </a:tr>
              <a:tr h="534651">
                <a:tc>
                  <a:txBody>
                    <a:bodyPr/>
                    <a:lstStyle/>
                    <a:p>
                      <a:r>
                        <a:rPr lang="en-US" sz="1000" b="1" dirty="0"/>
                        <a:t>Management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Plan to establish a management structure within the option term. 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Established board with the power to hire/fire senior leadership within initial 6 months; at least one non-faculty senior leader/manager; identification of at least one external advisor.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256345"/>
                  </a:ext>
                </a:extLst>
              </a:tr>
              <a:tr h="534651">
                <a:tc>
                  <a:txBody>
                    <a:bodyPr/>
                    <a:lstStyle/>
                    <a:p>
                      <a:r>
                        <a:rPr lang="en-US" sz="1000" b="1" dirty="0"/>
                        <a:t>Commercialization Stage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Required for company to practice the NU IP in question. Helpful for fundraising.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Required prior to sale or active marketing of any Licensed Products or Licensed Services inclusive of the NU IP.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579046"/>
                  </a:ext>
                </a:extLst>
              </a:tr>
              <a:tr h="534651">
                <a:tc>
                  <a:txBody>
                    <a:bodyPr/>
                    <a:lstStyle/>
                    <a:p>
                      <a:r>
                        <a:rPr lang="en-US" sz="1000" b="1" dirty="0"/>
                        <a:t>NU Resources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dirty="0" err="1"/>
                        <a:t>InQbation</a:t>
                      </a:r>
                      <a:r>
                        <a:rPr lang="en-US" sz="1000" dirty="0"/>
                        <a:t> Lab (for qualified start-ups), STTR grants, SBIR grants, EIR’s, </a:t>
                      </a:r>
                      <a:r>
                        <a:rPr lang="en-US" sz="1000" dirty="0" err="1"/>
                        <a:t>FoundHer</a:t>
                      </a:r>
                      <a:r>
                        <a:rPr lang="en-US" sz="1000" dirty="0"/>
                        <a:t> Program (for eligible founders), IM/IA managing patent prosecution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294373"/>
                  </a:ext>
                </a:extLst>
              </a:tr>
            </a:tbl>
          </a:graphicData>
        </a:graphic>
      </p:graphicFrame>
      <p:sp>
        <p:nvSpPr>
          <p:cNvPr id="2" name="Arrow: Right 1">
            <a:extLst>
              <a:ext uri="{FF2B5EF4-FFF2-40B4-BE49-F238E27FC236}">
                <a16:creationId xmlns:a16="http://schemas.microsoft.com/office/drawing/2014/main" id="{E1EACD70-231B-6B8A-0A3A-9C6FB69DD904}"/>
              </a:ext>
            </a:extLst>
          </p:cNvPr>
          <p:cNvSpPr/>
          <p:nvPr/>
        </p:nvSpPr>
        <p:spPr>
          <a:xfrm>
            <a:off x="235634" y="1085850"/>
            <a:ext cx="6643148" cy="408709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b="1" dirty="0"/>
              <a:t>NU Start-Ups</a:t>
            </a:r>
          </a:p>
        </p:txBody>
      </p:sp>
    </p:spTree>
    <p:extLst>
      <p:ext uri="{BB962C8B-B14F-4D97-AF65-F5344CB8AC3E}">
        <p14:creationId xmlns:p14="http://schemas.microsoft.com/office/powerpoint/2010/main" val="2750234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89409A-A626-DAE1-91B4-01269D4AB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87874E-82E6-7E2B-789A-5DD559998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849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3681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AAC4EEA-79B3-4052-2D82-BB4A233D3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Outside Resources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4292C4-32AF-7428-5615-57FB61DA6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9168" y="6356350"/>
            <a:ext cx="59757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06E12CD-FCB1-464E-A775-0B83FDDACE03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C3B022DA-D4B0-3EB0-0F3F-3FE56E863A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671682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1392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24685-BCCA-9870-E651-74963CAAF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14342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93788-DF14-5200-175C-8A9497E2A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409" y="4800600"/>
            <a:ext cx="5486400" cy="566738"/>
          </a:xfrm>
        </p:spPr>
        <p:txBody>
          <a:bodyPr/>
          <a:lstStyle/>
          <a:p>
            <a:r>
              <a:rPr lang="en-US" dirty="0"/>
              <a:t>Chat with INVO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2979E607-C1FD-CB9D-6961-8AD48D1D5E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583" t="21335" r="16165" b="881"/>
          <a:stretch/>
        </p:blipFill>
        <p:spPr>
          <a:xfrm>
            <a:off x="765313" y="427590"/>
            <a:ext cx="7295322" cy="437301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5590D-08B6-CCE3-988F-1157E707F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97565" y="5367338"/>
            <a:ext cx="7663070" cy="80486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Licensing: Katie Butcher (</a:t>
            </a:r>
            <a:r>
              <a:rPr lang="en-US" dirty="0">
                <a:hlinkClick r:id="rId3"/>
              </a:rPr>
              <a:t>Kathleen.butcher@northwestern.edu</a:t>
            </a:r>
            <a:r>
              <a:rPr lang="en-US" dirty="0"/>
              <a:t>)</a:t>
            </a:r>
          </a:p>
          <a:p>
            <a:r>
              <a:rPr lang="en-US" dirty="0"/>
              <a:t>				</a:t>
            </a:r>
            <a:r>
              <a:rPr lang="en-US" dirty="0">
                <a:hlinkClick r:id="rId4"/>
              </a:rPr>
              <a:t>https://www.linkedin.com/in/katiebutcher</a:t>
            </a:r>
            <a:endParaRPr lang="en-US" dirty="0"/>
          </a:p>
          <a:p>
            <a:r>
              <a:rPr lang="en-US" dirty="0"/>
              <a:t>Invention Reporting / Patenting / Commercialization: Arjan Quist (</a:t>
            </a:r>
            <a:r>
              <a:rPr lang="en-US" dirty="0">
                <a:hlinkClick r:id="rId5"/>
              </a:rPr>
              <a:t>arjan.quist@northwestern.edu</a:t>
            </a:r>
            <a:r>
              <a:rPr lang="en-US" dirty="0"/>
              <a:t>)</a:t>
            </a:r>
          </a:p>
          <a:p>
            <a:r>
              <a:rPr lang="en-US" dirty="0"/>
              <a:t>									</a:t>
            </a:r>
            <a:r>
              <a:rPr lang="en-US" dirty="0">
                <a:hlinkClick r:id="rId6"/>
              </a:rPr>
              <a:t>https://www.linkedin.com/in/arjanquist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3DAD33-D74F-14C4-FD70-1100768A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8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7F95E1-4EC6-D769-7CF3-4C6859165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6" name="Picture 2" descr="7 elements. of a business plan">
            <a:extLst>
              <a:ext uri="{FF2B5EF4-FFF2-40B4-BE49-F238E27FC236}">
                <a16:creationId xmlns:a16="http://schemas.microsoft.com/office/drawing/2014/main" id="{95FF6F80-9821-2861-DA80-5936F11B3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05" y="176627"/>
            <a:ext cx="7620000" cy="6067425"/>
          </a:xfrm>
          <a:prstGeom prst="rect">
            <a:avLst/>
          </a:prstGeom>
          <a:solidFill>
            <a:srgbClr val="7030A0"/>
          </a:solidFill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9A4C7B-B26B-06CA-B0AD-872402BBF097}"/>
              </a:ext>
            </a:extLst>
          </p:cNvPr>
          <p:cNvSpPr txBox="1"/>
          <p:nvPr/>
        </p:nvSpPr>
        <p:spPr>
          <a:xfrm>
            <a:off x="5105956" y="5987018"/>
            <a:ext cx="3286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The University of Arizona</a:t>
            </a:r>
          </a:p>
        </p:txBody>
      </p:sp>
    </p:spTree>
    <p:extLst>
      <p:ext uri="{BB962C8B-B14F-4D97-AF65-F5344CB8AC3E}">
        <p14:creationId xmlns:p14="http://schemas.microsoft.com/office/powerpoint/2010/main" val="734333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51000-7705-54A0-1B84-784C967CD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What’s in an Option?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17F8709-E25F-B200-3D2D-B986DD086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9503" t="18196" r="38034" b="2674"/>
          <a:stretch/>
        </p:blipFill>
        <p:spPr>
          <a:xfrm>
            <a:off x="3507857" y="273050"/>
            <a:ext cx="5589536" cy="585311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8CA45-A6A3-BFBD-66E0-7825B85E089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 A defined time period in which NU will NOT offer a license or option to other entities;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Short-term milestones;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Small financial commitment;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 negotiation period in which the parties can discuss a full license.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480B15-99D3-9229-52B0-7F38D4976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35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252911-BFBE-3ED1-326E-B2DE1D8FC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79797"/>
            <a:ext cx="3008313" cy="1162050"/>
          </a:xfrm>
        </p:spPr>
        <p:txBody>
          <a:bodyPr/>
          <a:lstStyle/>
          <a:p>
            <a:r>
              <a:rPr lang="en-US" dirty="0"/>
              <a:t>Katie Butcher</a:t>
            </a:r>
          </a:p>
        </p:txBody>
      </p:sp>
      <p:pic>
        <p:nvPicPr>
          <p:cNvPr id="11" name="Content Placeholder 10" descr="A person with red hair wearing a floral dress">
            <a:extLst>
              <a:ext uri="{FF2B5EF4-FFF2-40B4-BE49-F238E27FC236}">
                <a16:creationId xmlns:a16="http://schemas.microsoft.com/office/drawing/2014/main" id="{A9E29336-3A71-3973-1AB8-C5F2F473F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8858" t="6464" b="26026"/>
          <a:stretch/>
        </p:blipFill>
        <p:spPr>
          <a:xfrm>
            <a:off x="457200" y="2921983"/>
            <a:ext cx="2136449" cy="2666288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6699C2A-8F0D-D358-B01E-903DB9D1F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790092"/>
            <a:ext cx="3008313" cy="1607203"/>
          </a:xfrm>
        </p:spPr>
        <p:txBody>
          <a:bodyPr/>
          <a:lstStyle/>
          <a:p>
            <a:r>
              <a:rPr lang="en-US" dirty="0"/>
              <a:t>Director License Strategy &amp; Business Development, </a:t>
            </a:r>
          </a:p>
          <a:p>
            <a:r>
              <a:rPr lang="en-US" dirty="0"/>
              <a:t>Innovation + New Ventures Office</a:t>
            </a:r>
          </a:p>
          <a:p>
            <a:r>
              <a:rPr lang="en-US" dirty="0"/>
              <a:t>Northwestern University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AA09B5-7ABB-93CD-18C1-A6466C1B3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076F8D-5B4E-9BCC-5951-5492B917AA18}"/>
              </a:ext>
            </a:extLst>
          </p:cNvPr>
          <p:cNvSpPr txBox="1"/>
          <p:nvPr/>
        </p:nvSpPr>
        <p:spPr>
          <a:xfrm>
            <a:off x="3465513" y="692208"/>
            <a:ext cx="50546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Master of Science in Law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Pritzker School of Law </a:t>
            </a:r>
            <a:br>
              <a:rPr lang="en-US" dirty="0"/>
            </a:br>
            <a:r>
              <a:rPr lang="en-US" dirty="0"/>
              <a:t>Northwestern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Master of Business Administration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Mendoza College of Business</a:t>
            </a:r>
            <a:br>
              <a:rPr lang="en-US" dirty="0"/>
            </a:br>
            <a:r>
              <a:rPr lang="en-US" dirty="0"/>
              <a:t>University of Notre Dame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Bachelor of Business Administration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Jack C. Massey College of Business</a:t>
            </a:r>
            <a:br>
              <a:rPr lang="en-US" dirty="0"/>
            </a:br>
            <a:r>
              <a:rPr lang="en-US" dirty="0"/>
              <a:t>Belmont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3" name="Picture 2" descr="Pritzker School of Law Lockups: Brand Tools - Northwestern ...">
            <a:extLst>
              <a:ext uri="{FF2B5EF4-FFF2-40B4-BE49-F238E27FC236}">
                <a16:creationId xmlns:a16="http://schemas.microsoft.com/office/drawing/2014/main" id="{CD5A1922-066C-D411-46E8-4ABFAA35A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465" y="300219"/>
            <a:ext cx="2109926" cy="110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9F4EFD-3322-D0D0-9683-2BEC40E3E6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978"/>
          <a:stretch/>
        </p:blipFill>
        <p:spPr>
          <a:xfrm>
            <a:off x="7842580" y="1273233"/>
            <a:ext cx="912113" cy="9016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4661DF0-C01C-D758-0763-BBD3EC5EFC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6278" y="2352783"/>
            <a:ext cx="912113" cy="9121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A5DD1D0-1983-00A8-E587-F33A01B273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1657" y="3608868"/>
            <a:ext cx="826399" cy="8263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81C9C74-D5CA-83B9-FBCB-3F4BA29F29BC}"/>
              </a:ext>
            </a:extLst>
          </p:cNvPr>
          <p:cNvSpPr txBox="1"/>
          <p:nvPr/>
        </p:nvSpPr>
        <p:spPr>
          <a:xfrm>
            <a:off x="4349152" y="3691254"/>
            <a:ext cx="32873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Viacom Media Networks</a:t>
            </a:r>
          </a:p>
          <a:p>
            <a:r>
              <a:rPr lang="en-US" sz="1400" dirty="0"/>
              <a:t>Global Rights Analyst, Business &amp; Legal Affairs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A67F52C-E942-C52D-A56B-B931C0E0646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772" t="10305" r="29304" b="7670"/>
          <a:stretch/>
        </p:blipFill>
        <p:spPr>
          <a:xfrm>
            <a:off x="2911656" y="4489605"/>
            <a:ext cx="826399" cy="89273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22DA541-443F-6507-9469-0F07B8D6726C}"/>
              </a:ext>
            </a:extLst>
          </p:cNvPr>
          <p:cNvSpPr txBox="1"/>
          <p:nvPr/>
        </p:nvSpPr>
        <p:spPr>
          <a:xfrm>
            <a:off x="4349152" y="4639762"/>
            <a:ext cx="32873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Country Music Television</a:t>
            </a:r>
          </a:p>
          <a:p>
            <a:r>
              <a:rPr lang="en-US" sz="1400" dirty="0"/>
              <a:t>Senior Coordinator, Music &amp; Media Licensing, Business &amp; Legal Affairs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380B272-9177-2CA9-A286-9B0F281F84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1657" y="5436682"/>
            <a:ext cx="826399" cy="82639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8387DAE-89E2-0B5D-142F-65BB7E472EF1}"/>
              </a:ext>
            </a:extLst>
          </p:cNvPr>
          <p:cNvSpPr txBox="1"/>
          <p:nvPr/>
        </p:nvSpPr>
        <p:spPr>
          <a:xfrm>
            <a:off x="4349153" y="5588271"/>
            <a:ext cx="3287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Broadcast Music, Inc.</a:t>
            </a:r>
          </a:p>
          <a:p>
            <a:r>
              <a:rPr lang="en-US" sz="1400" dirty="0"/>
              <a:t>Account Executive, General Licensing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C383074-E2B1-44E1-E42D-30C32C0502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1568" y="305741"/>
            <a:ext cx="1107712" cy="110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21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14BF6EE-E9A1-EA1A-F1E1-7F5C287C93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8503" t="18526" r="29870" b="2739"/>
          <a:stretch/>
        </p:blipFill>
        <p:spPr>
          <a:xfrm>
            <a:off x="32458" y="213644"/>
            <a:ext cx="5758582" cy="5920471"/>
          </a:xfr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246939B-D640-88C7-0D91-3AA84C0A4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20583" y="1443052"/>
            <a:ext cx="3117371" cy="4691063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Exclusive rights to the NU 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Financial Terms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Patent Cost Reimbursement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Revenue-sharing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Royalties;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Sublicense fees;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Milestone fees;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Exit fees and/or Equity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Long-term Milestones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Reporting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Manufacturing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Reps &amp; Warranties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Insurance Requirements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39168" y="6356350"/>
            <a:ext cx="59757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06E12CD-FCB1-464E-A775-0B83FDDACE03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6AA1B80-06A0-091F-4CEA-24564E406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584" y="247323"/>
            <a:ext cx="3117370" cy="1162050"/>
          </a:xfrm>
        </p:spPr>
        <p:txBody>
          <a:bodyPr>
            <a:normAutofit/>
          </a:bodyPr>
          <a:lstStyle/>
          <a:p>
            <a:r>
              <a:rPr lang="en-US" sz="2800" dirty="0"/>
              <a:t>What’s in a License?</a:t>
            </a:r>
          </a:p>
        </p:txBody>
      </p:sp>
    </p:spTree>
    <p:extLst>
      <p:ext uri="{BB962C8B-B14F-4D97-AF65-F5344CB8AC3E}">
        <p14:creationId xmlns:p14="http://schemas.microsoft.com/office/powerpoint/2010/main" val="1417500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E7FB1-EBA7-4AC9-9D6A-6C58354B2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73050"/>
            <a:ext cx="3008313" cy="2926556"/>
          </a:xfrm>
        </p:spPr>
        <p:txBody>
          <a:bodyPr>
            <a:noAutofit/>
          </a:bodyPr>
          <a:lstStyle/>
          <a:p>
            <a:r>
              <a:rPr lang="en-US" sz="4400" dirty="0"/>
              <a:t>What Goes Into a License?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B68EC-70A9-865D-1F72-F8F50B305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Financial terms based on:</a:t>
            </a:r>
          </a:p>
          <a:p>
            <a:pPr lvl="1"/>
            <a:r>
              <a:rPr lang="en-US" dirty="0"/>
              <a:t>Anticipated market</a:t>
            </a:r>
          </a:p>
          <a:p>
            <a:pPr lvl="1"/>
            <a:r>
              <a:rPr lang="en-US" dirty="0"/>
              <a:t>Industry norms</a:t>
            </a:r>
          </a:p>
          <a:p>
            <a:pPr lvl="1"/>
            <a:r>
              <a:rPr lang="en-US" dirty="0"/>
              <a:t>National averages</a:t>
            </a:r>
          </a:p>
          <a:p>
            <a:pPr lvl="1"/>
            <a:r>
              <a:rPr lang="en-US" dirty="0"/>
              <a:t>Business plan</a:t>
            </a:r>
          </a:p>
          <a:p>
            <a:pPr lvl="1"/>
            <a:r>
              <a:rPr lang="en-US" dirty="0"/>
              <a:t>Fundraising plan</a:t>
            </a:r>
          </a:p>
          <a:p>
            <a:pPr lvl="1"/>
            <a:r>
              <a:rPr lang="en-US" dirty="0"/>
              <a:t>VC Feedback</a:t>
            </a:r>
          </a:p>
          <a:p>
            <a:r>
              <a:rPr lang="en-US" dirty="0"/>
              <a:t>Milestones based on:</a:t>
            </a:r>
          </a:p>
          <a:p>
            <a:pPr lvl="1"/>
            <a:r>
              <a:rPr lang="en-US" dirty="0"/>
              <a:t>Business plan</a:t>
            </a:r>
          </a:p>
          <a:p>
            <a:pPr lvl="1"/>
            <a:r>
              <a:rPr lang="en-US" dirty="0"/>
              <a:t>Industry norms</a:t>
            </a:r>
          </a:p>
          <a:p>
            <a:pPr lvl="1"/>
            <a:r>
              <a:rPr lang="en-US" dirty="0"/>
              <a:t>Regulatory standards (if applicable)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3EAD49-56DC-8D72-47E0-764E3B842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 descr="People filling documents">
            <a:extLst>
              <a:ext uri="{FF2B5EF4-FFF2-40B4-BE49-F238E27FC236}">
                <a16:creationId xmlns:a16="http://schemas.microsoft.com/office/drawing/2014/main" id="{7A513665-6DDE-A37E-B254-717A231AC08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r="16277"/>
          <a:stretch/>
        </p:blipFill>
        <p:spPr>
          <a:xfrm>
            <a:off x="457199" y="3556742"/>
            <a:ext cx="2713291" cy="215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109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gonal Stripe 4">
            <a:extLst>
              <a:ext uri="{FF2B5EF4-FFF2-40B4-BE49-F238E27FC236}">
                <a16:creationId xmlns:a16="http://schemas.microsoft.com/office/drawing/2014/main" id="{B3ABD008-0D86-FE5A-A846-42658A7ADA59}"/>
              </a:ext>
            </a:extLst>
          </p:cNvPr>
          <p:cNvSpPr/>
          <p:nvPr/>
        </p:nvSpPr>
        <p:spPr>
          <a:xfrm>
            <a:off x="0" y="0"/>
            <a:ext cx="9144000" cy="6238430"/>
          </a:xfrm>
          <a:prstGeom prst="diagStrip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0FBE4D-E4F0-A76E-94CF-381E3B84E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Standard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D3F73-0B32-0A2D-0676-4B26E21C2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Indemnification, Representations &amp; Warrants</a:t>
            </a:r>
          </a:p>
          <a:p>
            <a:r>
              <a:rPr lang="en-US" dirty="0"/>
              <a:t>Non-Commercial Research Rights</a:t>
            </a:r>
          </a:p>
          <a:p>
            <a:r>
              <a:rPr lang="en-US" dirty="0"/>
              <a:t>Government Rights </a:t>
            </a:r>
          </a:p>
          <a:p>
            <a:r>
              <a:rPr lang="en-US" dirty="0"/>
              <a:t>US Domestic Manufacturing Requirements</a:t>
            </a:r>
          </a:p>
          <a:p>
            <a:r>
              <a:rPr lang="en-US" dirty="0"/>
              <a:t>Insurance Requirements</a:t>
            </a:r>
          </a:p>
          <a:p>
            <a:r>
              <a:rPr lang="en-US" dirty="0"/>
              <a:t>Export Control Requirements</a:t>
            </a:r>
          </a:p>
          <a:p>
            <a:r>
              <a:rPr lang="en-US" dirty="0"/>
              <a:t>Assignment Rights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2DB55-0734-3851-E4B2-01D5E7CE4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830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74F098-0E7B-EDA9-0E8D-900B110AC205}"/>
              </a:ext>
            </a:extLst>
          </p:cNvPr>
          <p:cNvSpPr/>
          <p:nvPr/>
        </p:nvSpPr>
        <p:spPr>
          <a:xfrm>
            <a:off x="384561" y="1417638"/>
            <a:ext cx="8229600" cy="47085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D8E000-FB6F-B29D-FE4E-CB86C6F22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Other Terms to Think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6B993-847D-2A8E-96DA-EB03D8D45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Definitions</a:t>
            </a:r>
          </a:p>
          <a:p>
            <a:r>
              <a:rPr lang="en-US" dirty="0"/>
              <a:t>Sublicensing Rights</a:t>
            </a:r>
          </a:p>
          <a:p>
            <a:r>
              <a:rPr lang="en-US" dirty="0"/>
              <a:t>Reporting Requirements</a:t>
            </a:r>
          </a:p>
          <a:p>
            <a:r>
              <a:rPr lang="en-US" dirty="0"/>
              <a:t>Audit Rights</a:t>
            </a:r>
          </a:p>
          <a:p>
            <a:r>
              <a:rPr lang="en-US" dirty="0"/>
              <a:t>Patent Expense Reimbursements</a:t>
            </a:r>
          </a:p>
          <a:p>
            <a:r>
              <a:rPr lang="en-US" dirty="0"/>
              <a:t>Notices</a:t>
            </a:r>
          </a:p>
          <a:p>
            <a:r>
              <a:rPr lang="en-US" dirty="0"/>
              <a:t>Term and Termination</a:t>
            </a:r>
          </a:p>
          <a:p>
            <a:r>
              <a:rPr lang="en-US" dirty="0"/>
              <a:t>Patent Prosecution</a:t>
            </a:r>
          </a:p>
          <a:p>
            <a:r>
              <a:rPr lang="en-US" dirty="0"/>
              <a:t>Confidentiality </a:t>
            </a:r>
          </a:p>
          <a:p>
            <a:r>
              <a:rPr lang="en-US" dirty="0"/>
              <a:t>Related Rights/Improvements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30329-55CF-6959-9B33-42B740D7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16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92828F-6DFC-E7FB-CCC6-71A63C015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9964" y="296188"/>
            <a:ext cx="2318757" cy="1549704"/>
          </a:xfrm>
        </p:spPr>
        <p:txBody>
          <a:bodyPr>
            <a:noAutofit/>
          </a:bodyPr>
          <a:lstStyle/>
          <a:p>
            <a:r>
              <a:rPr lang="en-US" sz="3200" dirty="0"/>
              <a:t>Purposely Asked Questions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5BD99D-DEC7-FAC2-79CC-364EF0D88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2165" y="5742774"/>
            <a:ext cx="5486400" cy="48097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Cornell Startup Guide © Cornell University, Center for Technology Licensing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388CD-E895-1761-2935-078E2056E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12CD-FCB1-464E-A775-0B83FDDACE0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0FF7B2F-DF91-597C-D1AD-79F0E09D0080}"/>
              </a:ext>
            </a:extLst>
          </p:cNvPr>
          <p:cNvSpPr/>
          <p:nvPr/>
        </p:nvSpPr>
        <p:spPr>
          <a:xfrm>
            <a:off x="3387734" y="202397"/>
            <a:ext cx="1464182" cy="135820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What are my goals?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9929379-488F-AFC7-2195-CA8E4C6C17A9}"/>
              </a:ext>
            </a:extLst>
          </p:cNvPr>
          <p:cNvSpPr/>
          <p:nvPr/>
        </p:nvSpPr>
        <p:spPr>
          <a:xfrm>
            <a:off x="5074778" y="1036687"/>
            <a:ext cx="1464183" cy="144317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How soon can a commercial product be ready?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7290844-0692-B425-1181-C9F3C3547D55}"/>
              </a:ext>
            </a:extLst>
          </p:cNvPr>
          <p:cNvSpPr/>
          <p:nvPr/>
        </p:nvSpPr>
        <p:spPr>
          <a:xfrm>
            <a:off x="5806870" y="2707414"/>
            <a:ext cx="1464183" cy="144317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How large is the market?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092F59C-0443-9908-0A11-ABE510107588}"/>
              </a:ext>
            </a:extLst>
          </p:cNvPr>
          <p:cNvSpPr/>
          <p:nvPr/>
        </p:nvSpPr>
        <p:spPr>
          <a:xfrm>
            <a:off x="4342687" y="3871157"/>
            <a:ext cx="1464183" cy="144317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What are the company’s goals?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299141-5548-1578-E28C-27377C30F551}"/>
              </a:ext>
            </a:extLst>
          </p:cNvPr>
          <p:cNvSpPr/>
          <p:nvPr/>
        </p:nvSpPr>
        <p:spPr>
          <a:xfrm>
            <a:off x="2524231" y="3871157"/>
            <a:ext cx="1464183" cy="144317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Who will own the company?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41668A9-BC65-7B26-EDF3-97EE0CADF86C}"/>
              </a:ext>
            </a:extLst>
          </p:cNvPr>
          <p:cNvSpPr/>
          <p:nvPr/>
        </p:nvSpPr>
        <p:spPr>
          <a:xfrm>
            <a:off x="1338838" y="2707414"/>
            <a:ext cx="1464183" cy="144317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What roles will I and my co-founders have?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E13829E-ADF3-2A86-EF78-C873455E6BE1}"/>
              </a:ext>
            </a:extLst>
          </p:cNvPr>
          <p:cNvSpPr/>
          <p:nvPr/>
        </p:nvSpPr>
        <p:spPr>
          <a:xfrm>
            <a:off x="1695622" y="1105886"/>
            <a:ext cx="1464183" cy="144317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How disruptive is my idea?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AEAE0E3-B3A9-6220-BD56-7250C9841671}"/>
              </a:ext>
            </a:extLst>
          </p:cNvPr>
          <p:cNvSpPr/>
          <p:nvPr/>
        </p:nvSpPr>
        <p:spPr>
          <a:xfrm>
            <a:off x="3387733" y="2169255"/>
            <a:ext cx="1464183" cy="144317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Who is going to buy my product?</a:t>
            </a:r>
          </a:p>
        </p:txBody>
      </p:sp>
    </p:spTree>
    <p:extLst>
      <p:ext uri="{BB962C8B-B14F-4D97-AF65-F5344CB8AC3E}">
        <p14:creationId xmlns:p14="http://schemas.microsoft.com/office/powerpoint/2010/main" val="3177437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DF874-FE44-8AE0-1463-A8D24C93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</a:t>
            </a:r>
            <a:r>
              <a:rPr lang="en-US"/>
              <a:t>NU inventions </a:t>
            </a:r>
            <a:r>
              <a:rPr lang="en-US" dirty="0"/>
              <a:t>licensed?</a:t>
            </a:r>
          </a:p>
        </p:txBody>
      </p:sp>
    </p:spTree>
    <p:extLst>
      <p:ext uri="{BB962C8B-B14F-4D97-AF65-F5344CB8AC3E}">
        <p14:creationId xmlns:p14="http://schemas.microsoft.com/office/powerpoint/2010/main" val="2933872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C253B-D683-2975-9AFA-3C1D1522F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How are innovations licensed?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25C84B-66E7-7EF6-E520-FC27008F2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9168" y="6356350"/>
            <a:ext cx="59757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06E12CD-FCB1-464E-A775-0B83FDDACE03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DA9209B-9297-0FD0-2947-4B38505F02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14725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1991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F3FE9-A46F-EEAD-F066-3E6135FE7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79076-FE89-8457-0806-DA54E780C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do we license to?</a:t>
            </a:r>
          </a:p>
        </p:txBody>
      </p:sp>
    </p:spTree>
    <p:extLst>
      <p:ext uri="{BB962C8B-B14F-4D97-AF65-F5344CB8AC3E}">
        <p14:creationId xmlns:p14="http://schemas.microsoft.com/office/powerpoint/2010/main" val="254908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A84985-361B-E6A0-4C8E-D9E9996B6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Who Gets a License?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424BD8-1BAC-8FC7-8A0E-3EEEB72C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9168" y="6356350"/>
            <a:ext cx="59757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06E12CD-FCB1-464E-A775-0B83FDDACE03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FF1322F1-37C1-DC11-8DD0-A37817E1143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23671107"/>
              </p:ext>
            </p:extLst>
          </p:nvPr>
        </p:nvGraphicFramePr>
        <p:xfrm>
          <a:off x="457200" y="1321904"/>
          <a:ext cx="8229600" cy="4804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9559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it time to start thinking about a license?</a:t>
            </a:r>
          </a:p>
        </p:txBody>
      </p:sp>
    </p:spTree>
    <p:extLst>
      <p:ext uri="{BB962C8B-B14F-4D97-AF65-F5344CB8AC3E}">
        <p14:creationId xmlns:p14="http://schemas.microsoft.com/office/powerpoint/2010/main" val="2342043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85DED64-11A5-A024-9ED9-84196D612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Reach out to INVO when…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A12DE7-DF74-A620-D6C5-142734FC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9168" y="6356350"/>
            <a:ext cx="597573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06E12CD-FCB1-464E-A775-0B83FDDACE03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A6F8F7EB-87B1-B4F1-AD8A-479CD5BF34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2370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31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57D8348-EA28-433C-8838-620C80463F5C}">
  <we:reference id="4b785c87-866c-4bad-85d8-5d1ae467ac9a" version="3.15.0.0" store="EXCatalog" storeType="EXCatalog"/>
  <we:alternateReferences>
    <we:reference id="WA104381909" version="3.15.0.0" store="en-US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15302</TotalTime>
  <Words>948</Words>
  <Application>Microsoft Office PowerPoint</Application>
  <PresentationFormat>On-screen Show (4:3)</PresentationFormat>
  <Paragraphs>176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Innovation + New  Ventures Office</vt:lpstr>
      <vt:lpstr>Katie Butcher</vt:lpstr>
      <vt:lpstr>Purposely Asked Questions</vt:lpstr>
      <vt:lpstr>How are NU inventions licensed?</vt:lpstr>
      <vt:lpstr>How are innovations licensed?</vt:lpstr>
      <vt:lpstr>Who do we license to?</vt:lpstr>
      <vt:lpstr>Who Gets a License?</vt:lpstr>
      <vt:lpstr>When is it time to start thinking about a license?</vt:lpstr>
      <vt:lpstr>Reach out to INVO when…</vt:lpstr>
      <vt:lpstr>Third-Parties &amp; IP</vt:lpstr>
      <vt:lpstr>How can I access IP?</vt:lpstr>
      <vt:lpstr>Options &amp; Licenses</vt:lpstr>
      <vt:lpstr>PowerPoint Presentation</vt:lpstr>
      <vt:lpstr>PowerPoint Presentation</vt:lpstr>
      <vt:lpstr>Outside Resources</vt:lpstr>
      <vt:lpstr>Questions?</vt:lpstr>
      <vt:lpstr>Chat with INVO</vt:lpstr>
      <vt:lpstr>PowerPoint Presentation</vt:lpstr>
      <vt:lpstr>What’s in an Option?</vt:lpstr>
      <vt:lpstr>What’s in a License?</vt:lpstr>
      <vt:lpstr>What Goes Into a License?</vt:lpstr>
      <vt:lpstr>Standard Terms</vt:lpstr>
      <vt:lpstr>Other Terms to Think About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Geraldo Rivera</dc:creator>
  <cp:lastModifiedBy>Katie Butcher</cp:lastModifiedBy>
  <cp:revision>29</cp:revision>
  <dcterms:created xsi:type="dcterms:W3CDTF">2015-07-21T16:44:10Z</dcterms:created>
  <dcterms:modified xsi:type="dcterms:W3CDTF">2025-04-30T16:27:58Z</dcterms:modified>
</cp:coreProperties>
</file>