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0" r:id="rId2"/>
    <p:sldId id="274" r:id="rId3"/>
  </p:sldIdLst>
  <p:sldSz cx="7772400" cy="100584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nya Sutton" initials="SS" lastIdx="1" clrIdx="0">
    <p:extLst>
      <p:ext uri="{19B8F6BF-5375-455C-9EA6-DF929625EA0E}">
        <p15:presenceInfo xmlns:p15="http://schemas.microsoft.com/office/powerpoint/2012/main" userId="S-1-5-21-2053149899-1891010372-398732264-809054" providerId="AD"/>
      </p:ext>
    </p:extLst>
  </p:cmAuthor>
  <p:cmAuthor id="2" name="Wieber, Cortney M" initials="WCM" lastIdx="11" clrIdx="1">
    <p:extLst>
      <p:ext uri="{19B8F6BF-5375-455C-9EA6-DF929625EA0E}">
        <p15:presenceInfo xmlns:p15="http://schemas.microsoft.com/office/powerpoint/2012/main" userId="S-1-5-21-970394061-1422550640-1757479407-173878" providerId="AD"/>
      </p:ext>
    </p:extLst>
  </p:cmAuthor>
  <p:cmAuthor id="3" name="Nelson, Sarah J" initials="NSJ" lastIdx="3" clrIdx="2">
    <p:extLst>
      <p:ext uri="{19B8F6BF-5375-455C-9EA6-DF929625EA0E}">
        <p15:presenceInfo xmlns:p15="http://schemas.microsoft.com/office/powerpoint/2012/main" userId="S::sarah.j.nelson@vumc.org::decbb59b-b5e6-4072-96a7-ee8fc0d096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4883"/>
    <a:srgbClr val="20707F"/>
    <a:srgbClr val="B8B8B8"/>
    <a:srgbClr val="CAC7C7"/>
    <a:srgbClr val="9C1B34"/>
    <a:srgbClr val="44546A"/>
    <a:srgbClr val="EF9FAE"/>
    <a:srgbClr val="514A8C"/>
    <a:srgbClr val="218D95"/>
    <a:srgbClr val="5091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95" autoAdjust="0"/>
    <p:restoredTop sz="94660"/>
  </p:normalViewPr>
  <p:slideViewPr>
    <p:cSldViewPr snapToGrid="0">
      <p:cViewPr>
        <p:scale>
          <a:sx n="110" d="100"/>
          <a:sy n="110" d="100"/>
        </p:scale>
        <p:origin x="21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9FBABEC7-E187-40A6-ACD0-B4C2EAAF050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7750" y="1169988"/>
            <a:ext cx="244157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40640185-6DA6-47D4-9615-1D94FA508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4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9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5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3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4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1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1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4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7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0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DD5C-A390-4E57-9E8C-0A3CE21E707E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4CD8B-824D-46AB-A06F-966246B7E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7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nucats.northwestern.edu/research-resources/clinical-research-infrastructure/multicenter-clinical-trials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0" y="-27324"/>
            <a:ext cx="5369005" cy="912794"/>
          </a:xfrm>
          <a:prstGeom prst="rect">
            <a:avLst/>
          </a:prstGeom>
          <a:gradFill flip="none" rotWithShape="1">
            <a:gsLst>
              <a:gs pos="22000">
                <a:srgbClr val="20707F"/>
              </a:gs>
              <a:gs pos="77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94423" y="120816"/>
            <a:ext cx="42788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TIN Overview &amp; Getting Started</a:t>
            </a:r>
          </a:p>
          <a:p>
            <a:r>
              <a:rPr lang="en-US" i="1" dirty="0">
                <a:solidFill>
                  <a:schemeClr val="bg1"/>
                </a:solidFill>
                <a:latin typeface="+mj-lt"/>
              </a:rPr>
              <a:t>A guide for investigators</a:t>
            </a: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42412" y="1174444"/>
            <a:ext cx="1363722" cy="4720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What is the Trial Innovation Network?</a:t>
            </a:r>
          </a:p>
        </p:txBody>
      </p:sp>
      <p:sp>
        <p:nvSpPr>
          <p:cNvPr id="95" name="Title 1"/>
          <p:cNvSpPr txBox="1">
            <a:spLocks/>
          </p:cNvSpPr>
          <p:nvPr/>
        </p:nvSpPr>
        <p:spPr>
          <a:xfrm>
            <a:off x="1834685" y="1684804"/>
            <a:ext cx="5627157" cy="13157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100" dirty="0">
                <a:latin typeface="+mn-lt"/>
              </a:rPr>
              <a:t>The TIN focuses on operational innovation, operational excellence and collaboration, and will leverage the expertise and resources of the CTSA Program. There are </a:t>
            </a:r>
            <a:r>
              <a:rPr lang="en-US" sz="1100" b="1" dirty="0">
                <a:solidFill>
                  <a:srgbClr val="20707F"/>
                </a:solidFill>
                <a:latin typeface="+mn-lt"/>
              </a:rPr>
              <a:t>two ways</a:t>
            </a:r>
            <a:r>
              <a:rPr lang="en-US" sz="1100" b="1" dirty="0">
                <a:latin typeface="+mn-lt"/>
              </a:rPr>
              <a:t> </a:t>
            </a:r>
            <a:r>
              <a:rPr lang="en-US" sz="1100" dirty="0">
                <a:latin typeface="+mn-lt"/>
              </a:rPr>
              <a:t>to get involved in the TIN:</a:t>
            </a:r>
          </a:p>
          <a:p>
            <a:pPr marL="171450" indent="-171450" algn="just">
              <a:lnSpc>
                <a:spcPct val="100000"/>
              </a:lnSpc>
              <a:spcBef>
                <a:spcPts val="600"/>
              </a:spcBef>
              <a:buClr>
                <a:srgbClr val="20707F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The local TIN Liaison Team will connect investigators with multi-site clinical trials initiated by other network sites.</a:t>
            </a:r>
          </a:p>
          <a:p>
            <a:pPr marL="171450" indent="-171450" algn="just">
              <a:lnSpc>
                <a:spcPct val="100000"/>
              </a:lnSpc>
              <a:buClr>
                <a:srgbClr val="20707F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Investigators can submit their own proposals for multi-site trials to the TIN; the next page outlines how to submit. </a:t>
            </a:r>
          </a:p>
        </p:txBody>
      </p:sp>
      <p:cxnSp>
        <p:nvCxnSpPr>
          <p:cNvPr id="96" name="Straight Connector 95"/>
          <p:cNvCxnSpPr>
            <a:cxnSpLocks/>
          </p:cNvCxnSpPr>
          <p:nvPr/>
        </p:nvCxnSpPr>
        <p:spPr>
          <a:xfrm>
            <a:off x="1706133" y="1095591"/>
            <a:ext cx="0" cy="1880843"/>
          </a:xfrm>
          <a:prstGeom prst="line">
            <a:avLst/>
          </a:prstGeom>
          <a:ln w="6350">
            <a:solidFill>
              <a:srgbClr val="CAC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1"/>
          <p:cNvSpPr txBox="1">
            <a:spLocks/>
          </p:cNvSpPr>
          <p:nvPr/>
        </p:nvSpPr>
        <p:spPr>
          <a:xfrm>
            <a:off x="310556" y="3238076"/>
            <a:ext cx="1326657" cy="7404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Three reasons why you should partner with the TIN</a:t>
            </a:r>
          </a:p>
        </p:txBody>
      </p:sp>
      <p:cxnSp>
        <p:nvCxnSpPr>
          <p:cNvPr id="61" name="Straight Connector 60"/>
          <p:cNvCxnSpPr>
            <a:cxnSpLocks/>
          </p:cNvCxnSpPr>
          <p:nvPr/>
        </p:nvCxnSpPr>
        <p:spPr>
          <a:xfrm flipH="1">
            <a:off x="1706133" y="3145743"/>
            <a:ext cx="592" cy="1379516"/>
          </a:xfrm>
          <a:prstGeom prst="line">
            <a:avLst/>
          </a:prstGeom>
          <a:ln w="6350">
            <a:solidFill>
              <a:srgbClr val="CAC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itle 1"/>
          <p:cNvSpPr txBox="1">
            <a:spLocks/>
          </p:cNvSpPr>
          <p:nvPr/>
        </p:nvSpPr>
        <p:spPr>
          <a:xfrm>
            <a:off x="2138823" y="3086502"/>
            <a:ext cx="5307860" cy="14417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en-US" sz="1400" b="1" dirty="0">
              <a:solidFill>
                <a:srgbClr val="20707F"/>
              </a:solidFill>
              <a:latin typeface="+mn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solidFill>
                  <a:srgbClr val="20707F"/>
                </a:solidFill>
                <a:latin typeface="+mn-lt"/>
              </a:rPr>
              <a:t>Operational Innovation</a:t>
            </a:r>
            <a:endParaRPr lang="en-US" sz="1100" b="1" dirty="0">
              <a:latin typeface="+mn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latin typeface="+mn-lt"/>
              </a:rPr>
              <a:t>The TIN provides expert methodological and logistical guidance and draws on evidence-based strategies for success, which allows you to focus on the science.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solidFill>
                  <a:srgbClr val="20707F"/>
                </a:solidFill>
                <a:latin typeface="Calibri" panose="020F0502020204030204"/>
                <a:ea typeface="+mn-ea"/>
                <a:cs typeface="+mn-cs"/>
              </a:rPr>
              <a:t>Excellence			</a:t>
            </a:r>
            <a:endParaRPr lang="en-US" sz="1400" b="1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The TIN helps to improve the multi-center study process by leveraging the national CTSA network and taking advantage of established infrastructure.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solidFill>
                  <a:srgbClr val="20707F"/>
                </a:solidFill>
                <a:latin typeface="+mn-lt"/>
              </a:rPr>
              <a:t>Collaboration</a:t>
            </a:r>
            <a:endParaRPr lang="en-US" sz="1100" b="1" dirty="0">
              <a:latin typeface="+mn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latin typeface="+mn-lt"/>
              </a:rPr>
              <a:t>The TIN connects you and your team with relevant experts, works in partnership with other NIH Institutes and Centers, and provides access to the entire CTSA network.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11E75C6-73E2-0841-AFFF-252EB939EEAE}"/>
              </a:ext>
            </a:extLst>
          </p:cNvPr>
          <p:cNvGrpSpPr/>
          <p:nvPr/>
        </p:nvGrpSpPr>
        <p:grpSpPr>
          <a:xfrm>
            <a:off x="357187" y="4817993"/>
            <a:ext cx="7113809" cy="848874"/>
            <a:chOff x="385605" y="4182617"/>
            <a:chExt cx="7065301" cy="584144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4705C52-19B9-E741-BA11-7A23BD2C8C5D}"/>
                </a:ext>
              </a:extLst>
            </p:cNvPr>
            <p:cNvSpPr/>
            <p:nvPr/>
          </p:nvSpPr>
          <p:spPr>
            <a:xfrm>
              <a:off x="427101" y="4182617"/>
              <a:ext cx="7013448" cy="336001"/>
            </a:xfrm>
            <a:prstGeom prst="rect">
              <a:avLst/>
            </a:prstGeom>
            <a:solidFill>
              <a:srgbClr val="20707F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5" name="Title 1"/>
            <p:cNvSpPr txBox="1">
              <a:spLocks/>
            </p:cNvSpPr>
            <p:nvPr/>
          </p:nvSpPr>
          <p:spPr>
            <a:xfrm>
              <a:off x="385605" y="4182617"/>
              <a:ext cx="7065301" cy="584144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100" b="1" dirty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en-US" sz="1400" b="1" dirty="0">
                  <a:solidFill>
                    <a:schemeClr val="bg1"/>
                  </a:solidFill>
                  <a:latin typeface="+mn-lt"/>
                </a:rPr>
                <a:t>The Trial Innovation Network is comprised of three Trial Innovation Centers, </a:t>
              </a:r>
            </a:p>
            <a:p>
              <a:r>
                <a:rPr lang="en-US" sz="1400" b="1" dirty="0">
                  <a:solidFill>
                    <a:schemeClr val="bg1"/>
                  </a:solidFill>
                  <a:latin typeface="+mn-lt"/>
                </a:rPr>
                <a:t>one Recruitment Innovation Center, and 60+ CTSA Hubs</a:t>
              </a:r>
            </a:p>
          </p:txBody>
        </p:sp>
      </p:grpSp>
      <p:sp>
        <p:nvSpPr>
          <p:cNvPr id="72" name="Title 1"/>
          <p:cNvSpPr txBox="1">
            <a:spLocks/>
          </p:cNvSpPr>
          <p:nvPr/>
        </p:nvSpPr>
        <p:spPr>
          <a:xfrm>
            <a:off x="514388" y="5322341"/>
            <a:ext cx="3371813" cy="17721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rgbClr val="20707F"/>
                </a:solidFill>
                <a:latin typeface="+mn-lt"/>
              </a:rPr>
              <a:t>Trial Innovation Centers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100" dirty="0">
                <a:latin typeface="+mn-lt"/>
              </a:rPr>
              <a:t>The two Trial Innovation Centers (TICs) are managed by Vanderbilt and Johns Hopkins Universities. They provide support in the following areas:</a:t>
            </a:r>
          </a:p>
          <a:p>
            <a:pPr marL="171450" indent="-17145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Protocol development 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Study operations enhancement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Trial budgeting guidance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Regulatory agreements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Data coordination &amp; management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Data safety &amp; monitoring</a:t>
            </a:r>
          </a:p>
          <a:p>
            <a:pPr algn="l">
              <a:lnSpc>
                <a:spcPct val="100000"/>
              </a:lnSpc>
            </a:pPr>
            <a:endParaRPr lang="en-US" sz="1100" dirty="0">
              <a:latin typeface="+mn-lt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29923" y="5293386"/>
            <a:ext cx="6984528" cy="4276331"/>
          </a:xfrm>
          <a:prstGeom prst="rect">
            <a:avLst/>
          </a:prstGeom>
          <a:noFill/>
          <a:ln w="76200">
            <a:solidFill>
              <a:srgbClr val="207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ECA7CA9-96BD-D94A-9693-BF1F535BE29A}"/>
              </a:ext>
            </a:extLst>
          </p:cNvPr>
          <p:cNvGrpSpPr/>
          <p:nvPr/>
        </p:nvGrpSpPr>
        <p:grpSpPr>
          <a:xfrm>
            <a:off x="0" y="9647348"/>
            <a:ext cx="7772399" cy="411052"/>
            <a:chOff x="602641" y="8560279"/>
            <a:chExt cx="6790283" cy="438424"/>
          </a:xfrm>
        </p:grpSpPr>
        <p:sp>
          <p:nvSpPr>
            <p:cNvPr id="69" name="Rectangle 68"/>
            <p:cNvSpPr/>
            <p:nvPr/>
          </p:nvSpPr>
          <p:spPr>
            <a:xfrm>
              <a:off x="602641" y="8560279"/>
              <a:ext cx="6790283" cy="438424"/>
            </a:xfrm>
            <a:prstGeom prst="rect">
              <a:avLst/>
            </a:prstGeom>
            <a:solidFill>
              <a:srgbClr val="20707F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1" name="Title 1"/>
            <p:cNvSpPr txBox="1">
              <a:spLocks/>
            </p:cNvSpPr>
            <p:nvPr/>
          </p:nvSpPr>
          <p:spPr>
            <a:xfrm>
              <a:off x="602641" y="8627636"/>
              <a:ext cx="6571854" cy="33413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400" b="1" dirty="0">
                  <a:solidFill>
                    <a:schemeClr val="bg1"/>
                  </a:solidFill>
                </a:rPr>
                <a:t>Learn more about the TIN @ </a:t>
              </a:r>
              <a:r>
                <a:rPr lang="en-US" sz="1400" b="1" dirty="0" err="1">
                  <a:solidFill>
                    <a:schemeClr val="bg1"/>
                  </a:solidFill>
                </a:rPr>
                <a:t>www.trialinnovationnetwork.org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005" y="224358"/>
            <a:ext cx="1797659" cy="40005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00D2C5F-9CFC-D449-A4BC-157E2C4D6629}"/>
              </a:ext>
            </a:extLst>
          </p:cNvPr>
          <p:cNvSpPr txBox="1"/>
          <p:nvPr/>
        </p:nvSpPr>
        <p:spPr>
          <a:xfrm>
            <a:off x="1834685" y="940413"/>
            <a:ext cx="5516374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100" dirty="0"/>
              <a:t>The Trial Innovation Network (TIN) is a collaborative partnership with Investigators at the 60+ hubs in the national CTSA network. The vision of the TIN is to innovatively address critical roadblocks in multi-site clinical research and accelerate the translation of novel interventions into life-saving therapies.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72681" y="5315588"/>
            <a:ext cx="3103430" cy="2115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070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Recruitment Innovation Center</a:t>
            </a:r>
          </a:p>
          <a:p>
            <a:pPr>
              <a:spcBef>
                <a:spcPts val="600"/>
              </a:spcBef>
            </a:pPr>
            <a:r>
              <a:rPr lang="en-US" sz="1100" dirty="0"/>
              <a:t>The Recruitment Innovation Center (RIC) is managed at Vanderbilt and is an evidence-based center in innovative trial recruitment and retention methods, tools, and strategies. The RIC provides support with: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Community engagement studios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Recruitment planning and feasibility assessment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Recruitment materials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EHR-based tools &amp;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Site identification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6674" y="224358"/>
            <a:ext cx="1652159" cy="408467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79167" y="3110017"/>
            <a:ext cx="391393" cy="374904"/>
          </a:xfrm>
          <a:prstGeom prst="ellipse">
            <a:avLst/>
          </a:prstGeom>
          <a:solidFill>
            <a:srgbClr val="207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1881875" y="3271022"/>
            <a:ext cx="174897" cy="181587"/>
          </a:xfrm>
          <a:prstGeom prst="rect">
            <a:avLst/>
          </a:prstGeom>
          <a:solidFill>
            <a:srgbClr val="20707F"/>
          </a:solidFill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sp>
        <p:nvSpPr>
          <p:cNvPr id="32" name="Oval 31"/>
          <p:cNvSpPr/>
          <p:nvPr/>
        </p:nvSpPr>
        <p:spPr>
          <a:xfrm>
            <a:off x="1779369" y="3665462"/>
            <a:ext cx="386406" cy="378781"/>
          </a:xfrm>
          <a:prstGeom prst="ellipse">
            <a:avLst/>
          </a:prstGeom>
          <a:solidFill>
            <a:srgbClr val="207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857849" y="3797438"/>
            <a:ext cx="217775" cy="223989"/>
          </a:xfrm>
          <a:prstGeom prst="rect">
            <a:avLst/>
          </a:prstGeom>
          <a:solidFill>
            <a:srgbClr val="20707F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solidFill>
                  <a:schemeClr val="bg1"/>
                </a:solidFill>
                <a:latin typeface="+mn-lt"/>
              </a:rPr>
              <a:t>2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772374" y="4215632"/>
            <a:ext cx="384048" cy="374904"/>
            <a:chOff x="1747076" y="3139764"/>
            <a:chExt cx="362051" cy="387731"/>
          </a:xfrm>
        </p:grpSpPr>
        <p:sp>
          <p:nvSpPr>
            <p:cNvPr id="36" name="Oval 35"/>
            <p:cNvSpPr/>
            <p:nvPr/>
          </p:nvSpPr>
          <p:spPr>
            <a:xfrm>
              <a:off x="1747076" y="3139764"/>
              <a:ext cx="362051" cy="387731"/>
            </a:xfrm>
            <a:prstGeom prst="ellipse">
              <a:avLst/>
            </a:prstGeom>
            <a:solidFill>
              <a:srgbClr val="2070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itle 1"/>
            <p:cNvSpPr txBox="1">
              <a:spLocks/>
            </p:cNvSpPr>
            <p:nvPr/>
          </p:nvSpPr>
          <p:spPr>
            <a:xfrm>
              <a:off x="1836635" y="3280505"/>
              <a:ext cx="198344" cy="220091"/>
            </a:xfrm>
            <a:prstGeom prst="rect">
              <a:avLst/>
            </a:prstGeom>
            <a:solidFill>
              <a:srgbClr val="20707F"/>
            </a:solidFill>
            <a:ln>
              <a:noFill/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800" b="1" dirty="0">
                  <a:solidFill>
                    <a:schemeClr val="bg1"/>
                  </a:solidFill>
                  <a:latin typeface="+mn-lt"/>
                </a:rPr>
                <a:t>3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3795DCE1-AE2A-69B2-29FF-3FAF7B2A6E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639" y="7385132"/>
            <a:ext cx="5239120" cy="215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54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7D2EB0B1-9253-A64B-B4E7-70E5360BE330}"/>
              </a:ext>
            </a:extLst>
          </p:cNvPr>
          <p:cNvSpPr/>
          <p:nvPr/>
        </p:nvSpPr>
        <p:spPr>
          <a:xfrm>
            <a:off x="0" y="383"/>
            <a:ext cx="7762278" cy="876642"/>
          </a:xfrm>
          <a:prstGeom prst="rect">
            <a:avLst/>
          </a:prstGeom>
          <a:gradFill flip="none" rotWithShape="1">
            <a:gsLst>
              <a:gs pos="21000">
                <a:srgbClr val="8D4883"/>
              </a:gs>
              <a:gs pos="49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33417" y="4683523"/>
            <a:ext cx="6555039" cy="368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B85067F-4326-5643-A099-7195EA2E3F09}"/>
              </a:ext>
            </a:extLst>
          </p:cNvPr>
          <p:cNvGrpSpPr/>
          <p:nvPr/>
        </p:nvGrpSpPr>
        <p:grpSpPr>
          <a:xfrm>
            <a:off x="339889" y="1047004"/>
            <a:ext cx="7432512" cy="1253784"/>
            <a:chOff x="339889" y="980098"/>
            <a:chExt cx="7432512" cy="1253784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339889" y="1026270"/>
              <a:ext cx="1779057" cy="47205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What makes a good TIN submission?</a:t>
              </a:r>
            </a:p>
          </p:txBody>
        </p:sp>
        <p:sp>
          <p:nvSpPr>
            <p:cNvPr id="6" name="Title 1"/>
            <p:cNvSpPr txBox="1">
              <a:spLocks/>
            </p:cNvSpPr>
            <p:nvPr/>
          </p:nvSpPr>
          <p:spPr>
            <a:xfrm>
              <a:off x="2158189" y="980098"/>
              <a:ext cx="5614212" cy="125378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171450" indent="-171450" algn="just">
                <a:lnSpc>
                  <a:spcPct val="100000"/>
                </a:lnSpc>
                <a:spcAft>
                  <a:spcPts val="400"/>
                </a:spcAft>
                <a:buClr>
                  <a:srgbClr val="8D4883"/>
                </a:buClr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+mn-lt"/>
                </a:rPr>
                <a:t>A </a:t>
              </a:r>
              <a:r>
                <a:rPr lang="en-US" sz="1100" b="1" dirty="0">
                  <a:latin typeface="+mn-lt"/>
                </a:rPr>
                <a:t>multi-site</a:t>
              </a:r>
              <a:r>
                <a:rPr lang="en-US" sz="1100" dirty="0">
                  <a:latin typeface="+mn-lt"/>
                </a:rPr>
                <a:t> clinical trial design (3+ institutions)</a:t>
              </a:r>
            </a:p>
            <a:p>
              <a:pPr marL="171450" indent="-171450" algn="just">
                <a:lnSpc>
                  <a:spcPct val="100000"/>
                </a:lnSpc>
                <a:spcAft>
                  <a:spcPts val="400"/>
                </a:spcAft>
                <a:buClr>
                  <a:srgbClr val="8D4883"/>
                </a:buClr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+mn-lt"/>
                </a:rPr>
                <a:t>Potential to demonstrate an </a:t>
              </a:r>
              <a:r>
                <a:rPr lang="en-US" sz="1100" b="1" dirty="0">
                  <a:latin typeface="+mn-lt"/>
                </a:rPr>
                <a:t>innovative operational approach </a:t>
              </a:r>
            </a:p>
            <a:p>
              <a:pPr marL="171450" indent="-171450" algn="l">
                <a:lnSpc>
                  <a:spcPct val="100000"/>
                </a:lnSpc>
                <a:spcAft>
                  <a:spcPts val="400"/>
                </a:spcAft>
                <a:buClr>
                  <a:srgbClr val="8D4883"/>
                </a:buClr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+mn-lt"/>
                </a:rPr>
                <a:t>Opportunity to </a:t>
              </a:r>
              <a:r>
                <a:rPr lang="en-US" sz="1100" b="1" dirty="0">
                  <a:latin typeface="+mn-lt"/>
                </a:rPr>
                <a:t>foster broad collaboration </a:t>
              </a:r>
              <a:r>
                <a:rPr lang="en-US" sz="1100" dirty="0">
                  <a:latin typeface="+mn-lt"/>
                </a:rPr>
                <a:t>across the CTSA and NIH Institutes and Centers</a:t>
              </a:r>
            </a:p>
            <a:p>
              <a:pPr marL="171450" indent="-171450" algn="just">
                <a:lnSpc>
                  <a:spcPct val="100000"/>
                </a:lnSpc>
                <a:spcAft>
                  <a:spcPts val="400"/>
                </a:spcAft>
                <a:buClr>
                  <a:srgbClr val="8D4883"/>
                </a:buClr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+mn-lt"/>
                </a:rPr>
                <a:t>Includes </a:t>
              </a:r>
              <a:r>
                <a:rPr lang="en-US" sz="1100" b="1" dirty="0">
                  <a:latin typeface="+mn-lt"/>
                </a:rPr>
                <a:t>all populations </a:t>
              </a:r>
              <a:r>
                <a:rPr lang="en-US" sz="1100" dirty="0">
                  <a:latin typeface="+mn-lt"/>
                </a:rPr>
                <a:t>affected by the health condition being studied</a:t>
              </a:r>
            </a:p>
            <a:p>
              <a:pPr marL="171450" indent="-171450" algn="just">
                <a:lnSpc>
                  <a:spcPct val="100000"/>
                </a:lnSpc>
                <a:spcAft>
                  <a:spcPts val="400"/>
                </a:spcAft>
                <a:buClr>
                  <a:srgbClr val="8D4883"/>
                </a:buClr>
                <a:buFont typeface="Arial" panose="020B0604020202020204" pitchFamily="34" charset="0"/>
                <a:buChar char="•"/>
              </a:pPr>
              <a:r>
                <a:rPr lang="en-US" sz="1100" b="1">
                  <a:latin typeface="+mn-lt"/>
                </a:rPr>
                <a:t>Time</a:t>
              </a:r>
              <a:r>
                <a:rPr lang="en-US" sz="1100">
                  <a:latin typeface="+mn-lt"/>
                </a:rPr>
                <a:t> needed to </a:t>
              </a:r>
              <a:r>
                <a:rPr lang="en-US" sz="1100" dirty="0">
                  <a:latin typeface="+mn-lt"/>
                </a:rPr>
                <a:t>collaborate prior to grant submission </a:t>
              </a:r>
              <a:endParaRPr lang="en-US" sz="100" dirty="0">
                <a:latin typeface="+mn-lt"/>
              </a:endParaRPr>
            </a:p>
            <a:p>
              <a:pPr marL="571500" lvl="1" indent="-114300" algn="just">
                <a:spcAft>
                  <a:spcPts val="400"/>
                </a:spcAft>
                <a:buClr>
                  <a:srgbClr val="8D4883"/>
                </a:buClr>
                <a:buSzPct val="100000"/>
                <a:buFont typeface="Calibri" panose="020F0502020204030204" pitchFamily="34" charset="0"/>
                <a:buChar char="◦"/>
              </a:pPr>
              <a:r>
                <a:rPr lang="en-US" sz="1100" dirty="0">
                  <a:latin typeface="Calibri" panose="020F0502020204030204" pitchFamily="34" charset="0"/>
                </a:rPr>
                <a:t>60 days to 180+ days, dependent on the level of support needed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18946" y="1011266"/>
              <a:ext cx="0" cy="1097280"/>
            </a:xfrm>
            <a:prstGeom prst="line">
              <a:avLst/>
            </a:prstGeom>
            <a:ln w="12700">
              <a:solidFill>
                <a:srgbClr val="CAC7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itle 1"/>
          <p:cNvSpPr txBox="1">
            <a:spLocks/>
          </p:cNvSpPr>
          <p:nvPr/>
        </p:nvSpPr>
        <p:spPr>
          <a:xfrm>
            <a:off x="1109166" y="3004462"/>
            <a:ext cx="5425452" cy="3519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1" dirty="0">
                <a:solidFill>
                  <a:srgbClr val="8D4883"/>
                </a:solidFill>
                <a:latin typeface="+mn-lt"/>
              </a:rPr>
              <a:t>Connect with your CTSA TIN Liaison Team Point of Contact </a:t>
            </a:r>
          </a:p>
          <a:p>
            <a:pPr algn="l">
              <a:spcBef>
                <a:spcPts val="600"/>
              </a:spcBef>
            </a:pPr>
            <a:r>
              <a:rPr lang="en-US" sz="1100" dirty="0">
                <a:solidFill>
                  <a:sysClr val="windowText" lastClr="000000"/>
                </a:solidFill>
                <a:latin typeface="+mn-lt"/>
              </a:rPr>
              <a:t>Your liaison will connect you with local CTSA resources and resources from the TICs and RIC.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114206" y="3616021"/>
            <a:ext cx="5621134" cy="3519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1" dirty="0">
                <a:solidFill>
                  <a:srgbClr val="8D4883"/>
                </a:solidFill>
                <a:latin typeface="+mn-lt"/>
              </a:rPr>
              <a:t>Discuss your Project with Local CTSA Leadership </a:t>
            </a:r>
          </a:p>
          <a:p>
            <a:pPr algn="l">
              <a:spcBef>
                <a:spcPts val="600"/>
              </a:spcBef>
            </a:pPr>
            <a:r>
              <a:rPr lang="en-US" sz="1100" dirty="0">
                <a:solidFill>
                  <a:sysClr val="windowText" lastClr="000000"/>
                </a:solidFill>
                <a:latin typeface="+mn-lt"/>
              </a:rPr>
              <a:t>Your liaison will help arrange a meeting with the local CTSA leadership to review your project.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103615" y="4202049"/>
            <a:ext cx="5780388" cy="3519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1" dirty="0">
                <a:solidFill>
                  <a:srgbClr val="8D4883"/>
                </a:solidFill>
                <a:latin typeface="+mn-lt"/>
              </a:rPr>
              <a:t>Work with the Point of Contact to Submit the TIN Online Application</a:t>
            </a:r>
          </a:p>
          <a:p>
            <a:pPr algn="l">
              <a:spcBef>
                <a:spcPts val="600"/>
              </a:spcBef>
            </a:pPr>
            <a:r>
              <a:rPr lang="en-US" sz="1100" dirty="0">
                <a:solidFill>
                  <a:sysClr val="windowText" lastClr="000000"/>
                </a:solidFill>
                <a:latin typeface="+mn-lt"/>
              </a:rPr>
              <a:t>Within 5 business days from submission, you will be assigned to a TIC and/or RIC to arrange an initial consultation at no cost.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30229" y="4656308"/>
            <a:ext cx="6533490" cy="38325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00" dirty="0">
              <a:solidFill>
                <a:sysClr val="windowText" lastClr="000000"/>
              </a:solidFill>
            </a:endParaRPr>
          </a:p>
          <a:p>
            <a:r>
              <a:rPr lang="en-US" sz="1600" b="1" i="1" dirty="0">
                <a:solidFill>
                  <a:srgbClr val="8D488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NUCATS.NORTHWESTERN.EDU</a:t>
            </a:r>
            <a:endParaRPr lang="en-US" sz="1600" b="1" i="1" dirty="0">
              <a:solidFill>
                <a:srgbClr val="8D4883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F5953E1-9358-1F43-BFB2-4CEF3454A205}"/>
              </a:ext>
            </a:extLst>
          </p:cNvPr>
          <p:cNvGrpSpPr/>
          <p:nvPr/>
        </p:nvGrpSpPr>
        <p:grpSpPr>
          <a:xfrm>
            <a:off x="504825" y="2414582"/>
            <a:ext cx="6853740" cy="4145077"/>
            <a:chOff x="409612" y="2269617"/>
            <a:chExt cx="6948953" cy="4699897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409612" y="2269618"/>
              <a:ext cx="6948953" cy="368935"/>
            </a:xfrm>
            <a:prstGeom prst="rect">
              <a:avLst/>
            </a:prstGeom>
            <a:solidFill>
              <a:srgbClr val="8D4883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400" b="1" dirty="0">
                  <a:solidFill>
                    <a:schemeClr val="bg1"/>
                  </a:solidFill>
                  <a:latin typeface="+mn-lt"/>
                </a:rPr>
                <a:t>How do I submit a proposal to the TIN? 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09612" y="2269617"/>
              <a:ext cx="6941447" cy="4699897"/>
            </a:xfrm>
            <a:prstGeom prst="rect">
              <a:avLst/>
            </a:prstGeom>
            <a:noFill/>
            <a:ln w="76200">
              <a:solidFill>
                <a:srgbClr val="8D48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itle 1"/>
          <p:cNvSpPr txBox="1">
            <a:spLocks/>
          </p:cNvSpPr>
          <p:nvPr/>
        </p:nvSpPr>
        <p:spPr>
          <a:xfrm>
            <a:off x="339888" y="6763164"/>
            <a:ext cx="1930029" cy="4720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What happens after my TIN submission?</a:t>
            </a:r>
          </a:p>
        </p:txBody>
      </p: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2303603" y="6946907"/>
            <a:ext cx="18175" cy="2455947"/>
          </a:xfrm>
          <a:prstGeom prst="line">
            <a:avLst/>
          </a:prstGeom>
          <a:ln w="12700">
            <a:solidFill>
              <a:srgbClr val="CAC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0" y="9659990"/>
            <a:ext cx="7772400" cy="393035"/>
          </a:xfrm>
          <a:prstGeom prst="rect">
            <a:avLst/>
          </a:prstGeom>
          <a:solidFill>
            <a:srgbClr val="8D488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2760828" y="5978130"/>
            <a:ext cx="2122128" cy="59269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000" b="1" dirty="0">
                <a:latin typeface="+mn-lt"/>
              </a:rPr>
              <a:t>CTSA Liaison Team Point of Contact</a:t>
            </a:r>
          </a:p>
          <a:p>
            <a:pPr>
              <a:lnSpc>
                <a:spcPct val="100000"/>
              </a:lnSpc>
            </a:pPr>
            <a:r>
              <a:rPr lang="en-US" sz="1000" dirty="0">
                <a:latin typeface="+mn-lt"/>
              </a:rPr>
              <a:t>Toddie (Patricia) Hays, MPA, PMP</a:t>
            </a:r>
          </a:p>
          <a:p>
            <a:pPr>
              <a:lnSpc>
                <a:spcPct val="100000"/>
              </a:lnSpc>
            </a:pPr>
            <a:r>
              <a:rPr lang="en-US" sz="1000" i="1" dirty="0">
                <a:latin typeface="+mn-lt"/>
              </a:rPr>
              <a:t>patricia.hays@northwestern.edu</a:t>
            </a:r>
            <a:endParaRPr lang="en-US" sz="1000" dirty="0">
              <a:latin typeface="+mn-lt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5662633" y="183393"/>
            <a:ext cx="0" cy="457200"/>
          </a:xfrm>
          <a:prstGeom prst="line">
            <a:avLst/>
          </a:prstGeom>
          <a:ln>
            <a:solidFill>
              <a:srgbClr val="CAC7C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bg object 22">
            <a:extLst>
              <a:ext uri="{FF2B5EF4-FFF2-40B4-BE49-F238E27FC236}">
                <a16:creationId xmlns:a16="http://schemas.microsoft.com/office/drawing/2014/main" id="{C4441E51-F931-C44A-8F65-B5934A2ECC5B}"/>
              </a:ext>
            </a:extLst>
          </p:cNvPr>
          <p:cNvSpPr/>
          <p:nvPr/>
        </p:nvSpPr>
        <p:spPr>
          <a:xfrm>
            <a:off x="3812999" y="234307"/>
            <a:ext cx="1647214" cy="4036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3A91D05-7555-684B-8ADB-417B531B4172}"/>
              </a:ext>
            </a:extLst>
          </p:cNvPr>
          <p:cNvSpPr txBox="1"/>
          <p:nvPr/>
        </p:nvSpPr>
        <p:spPr>
          <a:xfrm>
            <a:off x="155251" y="101222"/>
            <a:ext cx="4278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Getting Started with the TIN</a:t>
            </a:r>
          </a:p>
          <a:p>
            <a:r>
              <a:rPr lang="en-US" i="1" dirty="0">
                <a:solidFill>
                  <a:schemeClr val="bg1"/>
                </a:solidFill>
              </a:rPr>
              <a:t>at [INSTITUTION NAME HERE]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0C9925FC-0A83-0B46-B82E-9DBC95FC6603}"/>
              </a:ext>
            </a:extLst>
          </p:cNvPr>
          <p:cNvSpPr txBox="1">
            <a:spLocks/>
          </p:cNvSpPr>
          <p:nvPr/>
        </p:nvSpPr>
        <p:spPr>
          <a:xfrm>
            <a:off x="602641" y="9724268"/>
            <a:ext cx="6571854" cy="3341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Learn more about the TIN @ </a:t>
            </a:r>
            <a:r>
              <a:rPr lang="en-US" sz="1400" b="1" dirty="0" err="1">
                <a:solidFill>
                  <a:schemeClr val="bg1"/>
                </a:solidFill>
              </a:rPr>
              <a:t>www.trialinnovationnetwork.org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5463" y="6965776"/>
            <a:ext cx="5219663" cy="231461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55251" y="8076302"/>
            <a:ext cx="2114666" cy="15465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050" b="1" dirty="0"/>
              <a:t>All applicants will receive an initial consultation. </a:t>
            </a:r>
            <a:r>
              <a:rPr lang="en-US" sz="1050" dirty="0"/>
              <a:t>If applications require </a:t>
            </a:r>
            <a:r>
              <a:rPr lang="en-US" sz="1050" b="1" dirty="0">
                <a:solidFill>
                  <a:srgbClr val="8D4883"/>
                </a:solidFill>
              </a:rPr>
              <a:t>additional resources</a:t>
            </a:r>
            <a:r>
              <a:rPr lang="en-US" sz="1050" dirty="0"/>
              <a:t>, an implementation plan will be developed for the approved resources. If a </a:t>
            </a:r>
            <a:r>
              <a:rPr lang="en-US" sz="1050" b="1" dirty="0">
                <a:solidFill>
                  <a:srgbClr val="8D4883"/>
                </a:solidFill>
              </a:rPr>
              <a:t>comprehensive consultation </a:t>
            </a:r>
            <a:r>
              <a:rPr lang="en-US" sz="1050" dirty="0"/>
              <a:t>is needed, collaborative guidance for proposal development will be provided before submitting to funders.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821482" y="7638665"/>
            <a:ext cx="456361" cy="0"/>
          </a:xfrm>
          <a:prstGeom prst="straightConnector1">
            <a:avLst/>
          </a:prstGeom>
          <a:ln>
            <a:solidFill>
              <a:srgbClr val="2070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0" b="8730"/>
          <a:stretch/>
        </p:blipFill>
        <p:spPr>
          <a:xfrm flipH="1">
            <a:off x="3192432" y="5069002"/>
            <a:ext cx="1087578" cy="92029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836092" y="7214138"/>
            <a:ext cx="854091" cy="850392"/>
          </a:xfrm>
          <a:prstGeom prst="ellipse">
            <a:avLst/>
          </a:prstGeom>
          <a:solidFill>
            <a:srgbClr val="8D4883"/>
          </a:solidFill>
          <a:ln>
            <a:solidFill>
              <a:srgbClr val="8D48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904040" y="7579548"/>
            <a:ext cx="718196" cy="284135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  <a:latin typeface="+mn-lt"/>
              </a:rPr>
              <a:t>Start</a:t>
            </a:r>
          </a:p>
          <a:p>
            <a:r>
              <a:rPr lang="en-US" sz="1400" b="1" dirty="0">
                <a:solidFill>
                  <a:schemeClr val="bg1"/>
                </a:solidFill>
                <a:latin typeface="+mn-lt"/>
              </a:rPr>
              <a:t> Here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664923" y="2981720"/>
            <a:ext cx="384048" cy="374904"/>
            <a:chOff x="1719586" y="3139541"/>
            <a:chExt cx="362051" cy="387731"/>
          </a:xfrm>
        </p:grpSpPr>
        <p:sp>
          <p:nvSpPr>
            <p:cNvPr id="54" name="Oval 53"/>
            <p:cNvSpPr/>
            <p:nvPr/>
          </p:nvSpPr>
          <p:spPr>
            <a:xfrm>
              <a:off x="1719586" y="3139541"/>
              <a:ext cx="362051" cy="387731"/>
            </a:xfrm>
            <a:prstGeom prst="ellipse">
              <a:avLst/>
            </a:prstGeom>
            <a:solidFill>
              <a:srgbClr val="8D48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itle 1"/>
            <p:cNvSpPr txBox="1">
              <a:spLocks/>
            </p:cNvSpPr>
            <p:nvPr/>
          </p:nvSpPr>
          <p:spPr>
            <a:xfrm>
              <a:off x="1836777" y="3313394"/>
              <a:ext cx="127669" cy="198707"/>
            </a:xfrm>
            <a:prstGeom prst="rect">
              <a:avLst/>
            </a:prstGeom>
            <a:solidFill>
              <a:srgbClr val="8D4883"/>
            </a:solidFill>
            <a:ln>
              <a:noFill/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800" b="1" dirty="0">
                  <a:solidFill>
                    <a:schemeClr val="bg1"/>
                  </a:solidFill>
                  <a:latin typeface="+mn-lt"/>
                </a:rPr>
                <a:t>1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71916" y="3580788"/>
            <a:ext cx="384048" cy="374904"/>
            <a:chOff x="1719586" y="3139541"/>
            <a:chExt cx="362051" cy="387731"/>
          </a:xfrm>
          <a:solidFill>
            <a:srgbClr val="8D4883"/>
          </a:solidFill>
        </p:grpSpPr>
        <p:sp>
          <p:nvSpPr>
            <p:cNvPr id="58" name="Oval 57"/>
            <p:cNvSpPr/>
            <p:nvPr/>
          </p:nvSpPr>
          <p:spPr>
            <a:xfrm>
              <a:off x="1719586" y="3139541"/>
              <a:ext cx="362051" cy="3877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itle 1"/>
            <p:cNvSpPr txBox="1">
              <a:spLocks/>
            </p:cNvSpPr>
            <p:nvPr/>
          </p:nvSpPr>
          <p:spPr>
            <a:xfrm>
              <a:off x="1843787" y="3427690"/>
              <a:ext cx="114202" cy="83494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800" b="1" dirty="0">
                  <a:solidFill>
                    <a:schemeClr val="bg1"/>
                  </a:solidFill>
                  <a:latin typeface="+mn-lt"/>
                </a:rPr>
                <a:t>2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64923" y="4150307"/>
            <a:ext cx="384048" cy="374904"/>
            <a:chOff x="1719586" y="3139541"/>
            <a:chExt cx="362051" cy="387731"/>
          </a:xfrm>
          <a:solidFill>
            <a:srgbClr val="8D4883"/>
          </a:solidFill>
        </p:grpSpPr>
        <p:sp>
          <p:nvSpPr>
            <p:cNvPr id="61" name="Oval 60"/>
            <p:cNvSpPr/>
            <p:nvPr/>
          </p:nvSpPr>
          <p:spPr>
            <a:xfrm>
              <a:off x="1719586" y="3139541"/>
              <a:ext cx="362051" cy="3877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itle 1"/>
            <p:cNvSpPr txBox="1">
              <a:spLocks/>
            </p:cNvSpPr>
            <p:nvPr/>
          </p:nvSpPr>
          <p:spPr>
            <a:xfrm>
              <a:off x="1839006" y="3385120"/>
              <a:ext cx="123210" cy="12633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800" b="1" dirty="0">
                  <a:solidFill>
                    <a:schemeClr val="bg1"/>
                  </a:solidFill>
                  <a:latin typeface="+mn-lt"/>
                </a:rPr>
                <a:t>3</a:t>
              </a:r>
            </a:p>
          </p:txBody>
        </p:sp>
      </p:grpSp>
      <p:pic>
        <p:nvPicPr>
          <p:cNvPr id="9" name="Picture 8" descr="A blue and orange logo&#10;&#10;Description automatically generated">
            <a:extLst>
              <a:ext uri="{FF2B5EF4-FFF2-40B4-BE49-F238E27FC236}">
                <a16:creationId xmlns:a16="http://schemas.microsoft.com/office/drawing/2014/main" id="{A9FFAC11-5C0A-7B5C-F1EC-50B7641EAB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764" y="192500"/>
            <a:ext cx="1858508" cy="46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01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6440</TotalTime>
  <Words>646</Words>
  <Application>Microsoft Office PowerPoint</Application>
  <PresentationFormat>Custom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Frederick Kniss</dc:creator>
  <cp:lastModifiedBy>Toddie Patricia Hays</cp:lastModifiedBy>
  <cp:revision>221</cp:revision>
  <cp:lastPrinted>2021-03-05T15:44:22Z</cp:lastPrinted>
  <dcterms:created xsi:type="dcterms:W3CDTF">2020-07-07T21:35:29Z</dcterms:created>
  <dcterms:modified xsi:type="dcterms:W3CDTF">2024-07-26T19:05:17Z</dcterms:modified>
</cp:coreProperties>
</file>